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7"/>
  </p:notesMasterIdLst>
  <p:handoutMasterIdLst>
    <p:handoutMasterId r:id="rId28"/>
  </p:handoutMasterIdLst>
  <p:sldIdLst>
    <p:sldId id="319" r:id="rId2"/>
    <p:sldId id="294" r:id="rId3"/>
    <p:sldId id="295" r:id="rId4"/>
    <p:sldId id="288" r:id="rId5"/>
    <p:sldId id="333" r:id="rId6"/>
    <p:sldId id="335" r:id="rId7"/>
    <p:sldId id="336" r:id="rId8"/>
    <p:sldId id="344" r:id="rId9"/>
    <p:sldId id="303" r:id="rId10"/>
    <p:sldId id="337" r:id="rId11"/>
    <p:sldId id="338" r:id="rId12"/>
    <p:sldId id="339" r:id="rId13"/>
    <p:sldId id="340" r:id="rId14"/>
    <p:sldId id="341" r:id="rId15"/>
    <p:sldId id="348" r:id="rId16"/>
    <p:sldId id="331" r:id="rId17"/>
    <p:sldId id="283" r:id="rId18"/>
    <p:sldId id="332" r:id="rId19"/>
    <p:sldId id="346" r:id="rId20"/>
    <p:sldId id="342" r:id="rId21"/>
    <p:sldId id="343" r:id="rId22"/>
    <p:sldId id="352" r:id="rId23"/>
    <p:sldId id="357" r:id="rId24"/>
    <p:sldId id="334" r:id="rId25"/>
    <p:sldId id="345" r:id="rId2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DDC"/>
    <a:srgbClr val="FFD889"/>
    <a:srgbClr val="FFD175"/>
    <a:srgbClr val="33CCCC"/>
    <a:srgbClr val="00DBE6"/>
    <a:srgbClr val="00C4CC"/>
    <a:srgbClr val="00C4BB"/>
    <a:srgbClr val="00C0BB"/>
    <a:srgbClr val="00DBD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816" autoAdjust="0"/>
  </p:normalViewPr>
  <p:slideViewPr>
    <p:cSldViewPr snapToGrid="0">
      <p:cViewPr varScale="1">
        <p:scale>
          <a:sx n="110" d="100"/>
          <a:sy n="110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5A7DD-5819-4B35-89C5-AFE81F2BC3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5367344-43CE-40AF-82ED-FE3F29690FC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zh-TW" altLang="en-US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輔導及協助學生撰寫申請書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202F41-BF30-4274-BB1F-5AB3D539AE91}" type="parTrans" cxnId="{BBA4B7F2-E8CD-4E44-B930-60EAB5DAC707}">
      <dgm:prSet/>
      <dgm:spPr/>
      <dgm:t>
        <a:bodyPr/>
        <a:lstStyle/>
        <a:p>
          <a:endParaRPr lang="zh-TW" altLang="en-US"/>
        </a:p>
      </dgm:t>
    </dgm:pt>
    <dgm:pt modelId="{B1921C55-BC03-4C94-A7AE-594373BFB73C}" type="sibTrans" cxnId="{BBA4B7F2-E8CD-4E44-B930-60EAB5DAC707}">
      <dgm:prSet/>
      <dgm:spPr/>
      <dgm:t>
        <a:bodyPr/>
        <a:lstStyle/>
        <a:p>
          <a:endParaRPr lang="zh-TW" altLang="en-US"/>
        </a:p>
      </dgm:t>
    </dgm:pt>
    <dgm:pt modelId="{4B093E4F-2809-4F48-B26B-D935A8391079}">
      <dgm:prSet custT="1"/>
      <dgm:spPr/>
      <dgm:t>
        <a:bodyPr/>
        <a:lstStyle/>
        <a:p>
          <a:pPr rtl="0"/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106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zh-TW" altLang="en-US" sz="15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起學校調查學生意願，並對於適合及有意願參與本方案之學生</a:t>
          </a:r>
          <a:r>
            <a:rPr lang="zh-TW" altLang="en-US" sz="1500" b="1" i="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5106F3-2211-448B-BFA4-503D2F4DE442}" type="parTrans" cxnId="{79FDD9A2-752C-4160-9DE5-FB02E3AC7254}">
      <dgm:prSet/>
      <dgm:spPr/>
      <dgm:t>
        <a:bodyPr/>
        <a:lstStyle/>
        <a:p>
          <a:endParaRPr lang="zh-TW" altLang="en-US"/>
        </a:p>
      </dgm:t>
    </dgm:pt>
    <dgm:pt modelId="{BD274A04-A008-46C8-8056-8DB5B1D21E5E}" type="sibTrans" cxnId="{79FDD9A2-752C-4160-9DE5-FB02E3AC7254}">
      <dgm:prSet/>
      <dgm:spPr/>
      <dgm:t>
        <a:bodyPr/>
        <a:lstStyle/>
        <a:p>
          <a:endParaRPr lang="zh-TW" altLang="en-US"/>
        </a:p>
      </dgm:t>
    </dgm:pt>
    <dgm:pt modelId="{61F487B8-2CFE-41EE-955B-747B81F895E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</a:t>
          </a:r>
          <a:r>
            <a:rPr lang="zh-TW" altLang="en-US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高中職學生</a:t>
          </a:r>
          <a:endParaRPr lang="en-US" altLang="zh-TW" sz="1800" b="1" i="0" baseline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TW" altLang="en-US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上網填寫申請書</a:t>
          </a:r>
          <a:endParaRPr 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3B20B-B18E-4436-9A6B-2F3C69642677}" type="par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869B06EE-D093-4CC9-905C-88C64E542CAD}" type="sib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79E1C1D9-226A-4119-B39B-C644D8B22F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zh-TW" altLang="en-US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baseline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spcAft>
              <a:spcPts val="0"/>
            </a:spcAft>
          </a:pPr>
          <a:r>
            <a:rPr lang="zh-TW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  <a:endParaRPr 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A1890D-02E0-4F63-92DF-221F65CB8CF7}" type="par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DE93AD12-E7CF-4BF8-9CCF-54F74AA596A1}" type="sib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CF8B97A6-369A-4F78-8FF0-803572E91632}">
      <dgm:prSet custT="1"/>
      <dgm:spPr/>
      <dgm:t>
        <a:bodyPr/>
        <a:lstStyle/>
        <a:p>
          <a:pPr rtl="0"/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月中至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月中</a:t>
          </a:r>
          <a:r>
            <a:rPr lang="zh-TW" altLang="en-US" sz="15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DA880D-CFFD-4F22-9C6D-A78B8F4BEA91}" type="par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D00D3B82-042F-470C-8AAE-913C14369966}" type="sib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075463CA-DA93-498D-9DAF-14A9B5FE65A2}">
      <dgm:prSet custT="1"/>
      <dgm:spPr/>
      <dgm:t>
        <a:bodyPr/>
        <a:lstStyle/>
        <a:p>
          <a:pPr algn="l" rtl="0"/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21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zh-TW" sz="1500" b="1" i="0" u="sng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C3203C-EC2D-4F60-8EC6-EA1595A32874}" type="parTrans" cxnId="{1D468F47-6742-43B8-8680-F814ED3AA1C9}">
      <dgm:prSet/>
      <dgm:spPr/>
      <dgm:t>
        <a:bodyPr/>
        <a:lstStyle/>
        <a:p>
          <a:endParaRPr lang="zh-TW" altLang="en-US"/>
        </a:p>
      </dgm:t>
    </dgm:pt>
    <dgm:pt modelId="{DD828657-F385-43EC-A4BE-5A4202446230}" type="sibTrans" cxnId="{1D468F47-6742-43B8-8680-F814ED3AA1C9}">
      <dgm:prSet/>
      <dgm:spPr/>
      <dgm:t>
        <a:bodyPr/>
        <a:lstStyle/>
        <a:p>
          <a:endParaRPr lang="zh-TW" altLang="en-US"/>
        </a:p>
      </dgm:t>
    </dgm:pt>
    <dgm:pt modelId="{EC6A0457-9255-4E03-BA38-9F9B85E2F908}">
      <dgm:prSet custT="1"/>
      <dgm:spPr/>
      <dgm:t>
        <a:bodyPr/>
        <a:lstStyle/>
        <a:p>
          <a:pPr rtl="0"/>
          <a:r>
            <a:rPr lang="zh-TW" altLang="en-US" sz="15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8C7C4E-CDD5-480C-BA1F-7F53AA27F292}" type="par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D4A00A0D-BA1B-414A-ADB9-385A105961C4}" type="sib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0F141CF7-1FE0-425C-86A5-DFEC3E6A7746}">
      <dgm:prSet custT="1"/>
      <dgm:spPr/>
      <dgm:t>
        <a:bodyPr/>
        <a:lstStyle/>
        <a:p>
          <a:pPr rtl="0"/>
          <a:r>
            <a:rPr lang="zh-TW" altLang="en-US" sz="15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學校持續落實生涯輔導</a:t>
          </a:r>
          <a:endParaRPr lang="zh-TW" altLang="en-US" sz="15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C31D8-43C4-464C-89AD-41AE453DEFC8}" type="parTrans" cxnId="{161BF9AE-88E3-4275-B68E-A4364FD7E598}">
      <dgm:prSet/>
      <dgm:spPr/>
      <dgm:t>
        <a:bodyPr/>
        <a:lstStyle/>
        <a:p>
          <a:endParaRPr lang="zh-TW" altLang="en-US"/>
        </a:p>
      </dgm:t>
    </dgm:pt>
    <dgm:pt modelId="{8B33340C-11E2-476A-B91F-D4FEC9A7F6DB}" type="sibTrans" cxnId="{161BF9AE-88E3-4275-B68E-A4364FD7E598}">
      <dgm:prSet/>
      <dgm:spPr/>
      <dgm:t>
        <a:bodyPr/>
        <a:lstStyle/>
        <a:p>
          <a:endParaRPr lang="zh-TW" altLang="en-US"/>
        </a:p>
      </dgm:t>
    </dgm:pt>
    <dgm:pt modelId="{503AF061-25AE-400A-8C46-5EB39DDD1DAC}" type="pres">
      <dgm:prSet presAssocID="{21D5A7DD-5819-4B35-89C5-AFE81F2BC3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A2A376-26A0-4A4D-8C11-BD5710DB82C6}" type="pres">
      <dgm:prSet presAssocID="{95367344-43CE-40AF-82ED-FE3F29690FC6}" presName="linNode" presStyleCnt="0"/>
      <dgm:spPr/>
    </dgm:pt>
    <dgm:pt modelId="{34A3C62F-A396-44EE-91A4-FCB9349D13B2}" type="pres">
      <dgm:prSet presAssocID="{95367344-43CE-40AF-82ED-FE3F29690FC6}" presName="parentText" presStyleLbl="node1" presStyleIdx="0" presStyleCnt="3" custScaleX="9372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E94A6C-0B03-4B04-AAC9-7A7B45727551}" type="pres">
      <dgm:prSet presAssocID="{95367344-43CE-40AF-82ED-FE3F29690FC6}" presName="descendantText" presStyleLbl="alignAccFollowNode1" presStyleIdx="0" presStyleCnt="3" custScaleY="1196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54F64D-7294-4CBE-8D44-C76DD14E9BC4}" type="pres">
      <dgm:prSet presAssocID="{B1921C55-BC03-4C94-A7AE-594373BFB73C}" presName="sp" presStyleCnt="0"/>
      <dgm:spPr/>
    </dgm:pt>
    <dgm:pt modelId="{601EA432-B8F5-4D9F-9B63-74D001CD3006}" type="pres">
      <dgm:prSet presAssocID="{61F487B8-2CFE-41EE-955B-747B81F895E3}" presName="linNode" presStyleCnt="0"/>
      <dgm:spPr/>
    </dgm:pt>
    <dgm:pt modelId="{39704D24-4F52-4F92-B979-78E86C7F0088}" type="pres">
      <dgm:prSet presAssocID="{61F487B8-2CFE-41EE-955B-747B81F895E3}" presName="parentText" presStyleLbl="node1" presStyleIdx="1" presStyleCnt="3" custScaleX="9372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E0BA3A-A84F-44EC-B0F6-2FAFE3BA7380}" type="pres">
      <dgm:prSet presAssocID="{61F487B8-2CFE-41EE-955B-747B81F895E3}" presName="descendantText" presStyleLbl="alignAccFollowNode1" presStyleIdx="1" presStyleCnt="3" custScaleY="1163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D8F45-974F-4908-887B-FB61A6E4F933}" type="pres">
      <dgm:prSet presAssocID="{869B06EE-D093-4CC9-905C-88C64E542CAD}" presName="sp" presStyleCnt="0"/>
      <dgm:spPr/>
    </dgm:pt>
    <dgm:pt modelId="{D5E3638A-5064-4ACF-8636-A7144D82BB75}" type="pres">
      <dgm:prSet presAssocID="{79E1C1D9-226A-4119-B39B-C644D8B22F48}" presName="linNode" presStyleCnt="0"/>
      <dgm:spPr/>
    </dgm:pt>
    <dgm:pt modelId="{C49041FD-D2A6-4D8C-B302-62ABBFB07E50}" type="pres">
      <dgm:prSet presAssocID="{79E1C1D9-226A-4119-B39B-C644D8B22F48}" presName="parentText" presStyleLbl="node1" presStyleIdx="2" presStyleCnt="3" custScaleX="93727" custScaleY="11608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037B6-92E7-4895-83BF-77F07700C640}" type="pres">
      <dgm:prSet presAssocID="{79E1C1D9-226A-4119-B39B-C644D8B22F48}" presName="descendantText" presStyleLbl="alignAccFollowNode1" presStyleIdx="2" presStyleCnt="3" custScaleY="139677" custLinFactNeighborY="15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24BC36-AC23-4B42-B648-D1514F4FDD21}" type="presOf" srcId="{CF8B97A6-369A-4F78-8FF0-803572E91632}" destId="{1D8037B6-92E7-4895-83BF-77F07700C640}" srcOrd="0" destOrd="0" presId="urn:microsoft.com/office/officeart/2005/8/layout/vList5"/>
    <dgm:cxn modelId="{DD022AEC-6504-4A16-9927-E68AE6818E7A}" type="presOf" srcId="{4B093E4F-2809-4F48-B26B-D935A8391079}" destId="{C3E94A6C-0B03-4B04-AAC9-7A7B45727551}" srcOrd="0" destOrd="0" presId="urn:microsoft.com/office/officeart/2005/8/layout/vList5"/>
    <dgm:cxn modelId="{A7015792-C9E6-4CA3-9DA3-08C92B902F18}" type="presOf" srcId="{075463CA-DA93-498D-9DAF-14A9B5FE65A2}" destId="{9CE0BA3A-A84F-44EC-B0F6-2FAFE3BA7380}" srcOrd="0" destOrd="0" presId="urn:microsoft.com/office/officeart/2005/8/layout/vList5"/>
    <dgm:cxn modelId="{1D468F47-6742-43B8-8680-F814ED3AA1C9}" srcId="{61F487B8-2CFE-41EE-955B-747B81F895E3}" destId="{075463CA-DA93-498D-9DAF-14A9B5FE65A2}" srcOrd="0" destOrd="0" parTransId="{B3C3203C-EC2D-4F60-8EC6-EA1595A32874}" sibTransId="{DD828657-F385-43EC-A4BE-5A4202446230}"/>
    <dgm:cxn modelId="{BBA4B7F2-E8CD-4E44-B930-60EAB5DAC707}" srcId="{21D5A7DD-5819-4B35-89C5-AFE81F2BC340}" destId="{95367344-43CE-40AF-82ED-FE3F29690FC6}" srcOrd="0" destOrd="0" parTransId="{5F202F41-BF30-4274-BB1F-5AB3D539AE91}" sibTransId="{B1921C55-BC03-4C94-A7AE-594373BFB73C}"/>
    <dgm:cxn modelId="{E53F1FD7-D464-48C8-BA8B-B3185A3B9235}" type="presOf" srcId="{95367344-43CE-40AF-82ED-FE3F29690FC6}" destId="{34A3C62F-A396-44EE-91A4-FCB9349D13B2}" srcOrd="0" destOrd="0" presId="urn:microsoft.com/office/officeart/2005/8/layout/vList5"/>
    <dgm:cxn modelId="{89E972E0-D98D-41EB-BD48-C618906FF9A4}" type="presOf" srcId="{0F141CF7-1FE0-425C-86A5-DFEC3E6A7746}" destId="{9CE0BA3A-A84F-44EC-B0F6-2FAFE3BA7380}" srcOrd="0" destOrd="1" presId="urn:microsoft.com/office/officeart/2005/8/layout/vList5"/>
    <dgm:cxn modelId="{2175EE37-D677-4FB6-8AB9-C59FE2747618}" srcId="{79E1C1D9-226A-4119-B39B-C644D8B22F48}" destId="{CF8B97A6-369A-4F78-8FF0-803572E91632}" srcOrd="0" destOrd="0" parTransId="{FDDA880D-CFFD-4F22-9C6D-A78B8F4BEA91}" sibTransId="{D00D3B82-042F-470C-8AAE-913C14369966}"/>
    <dgm:cxn modelId="{3606C51E-6864-4720-A912-061A32CC9127}" type="presOf" srcId="{21D5A7DD-5819-4B35-89C5-AFE81F2BC340}" destId="{503AF061-25AE-400A-8C46-5EB39DDD1DAC}" srcOrd="0" destOrd="0" presId="urn:microsoft.com/office/officeart/2005/8/layout/vList5"/>
    <dgm:cxn modelId="{161BF9AE-88E3-4275-B68E-A4364FD7E598}" srcId="{61F487B8-2CFE-41EE-955B-747B81F895E3}" destId="{0F141CF7-1FE0-425C-86A5-DFEC3E6A7746}" srcOrd="1" destOrd="0" parTransId="{905C31D8-43C4-464C-89AD-41AE453DEFC8}" sibTransId="{8B33340C-11E2-476A-B91F-D4FEC9A7F6DB}"/>
    <dgm:cxn modelId="{02E1E1B2-E2E5-40FE-8B8B-F2DB3A091C1F}" srcId="{21D5A7DD-5819-4B35-89C5-AFE81F2BC340}" destId="{79E1C1D9-226A-4119-B39B-C644D8B22F48}" srcOrd="2" destOrd="0" parTransId="{51A1890D-02E0-4F63-92DF-221F65CB8CF7}" sibTransId="{DE93AD12-E7CF-4BF8-9CCF-54F74AA596A1}"/>
    <dgm:cxn modelId="{3893B119-82A8-45CA-98D5-0F978A522337}" type="presOf" srcId="{EC6A0457-9255-4E03-BA38-9F9B85E2F908}" destId="{1D8037B6-92E7-4895-83BF-77F07700C640}" srcOrd="0" destOrd="1" presId="urn:microsoft.com/office/officeart/2005/8/layout/vList5"/>
    <dgm:cxn modelId="{79FDD9A2-752C-4160-9DE5-FB02E3AC7254}" srcId="{95367344-43CE-40AF-82ED-FE3F29690FC6}" destId="{4B093E4F-2809-4F48-B26B-D935A8391079}" srcOrd="0" destOrd="0" parTransId="{205106F3-2211-448B-BFA4-503D2F4DE442}" sibTransId="{BD274A04-A008-46C8-8056-8DB5B1D21E5E}"/>
    <dgm:cxn modelId="{D9B86E2C-D8E9-48D3-99F5-FAC93913E299}" srcId="{79E1C1D9-226A-4119-B39B-C644D8B22F48}" destId="{EC6A0457-9255-4E03-BA38-9F9B85E2F908}" srcOrd="1" destOrd="0" parTransId="{308C7C4E-CDD5-480C-BA1F-7F53AA27F292}" sibTransId="{D4A00A0D-BA1B-414A-ADB9-385A105961C4}"/>
    <dgm:cxn modelId="{C71CF9F4-4332-4DB6-A9F0-A7C568258D7D}" type="presOf" srcId="{61F487B8-2CFE-41EE-955B-747B81F895E3}" destId="{39704D24-4F52-4F92-B979-78E86C7F0088}" srcOrd="0" destOrd="0" presId="urn:microsoft.com/office/officeart/2005/8/layout/vList5"/>
    <dgm:cxn modelId="{3F51729A-099E-48BF-A028-D530C8489E5A}" srcId="{21D5A7DD-5819-4B35-89C5-AFE81F2BC340}" destId="{61F487B8-2CFE-41EE-955B-747B81F895E3}" srcOrd="1" destOrd="0" parTransId="{0373B20B-B18E-4436-9A6B-2F3C69642677}" sibTransId="{869B06EE-D093-4CC9-905C-88C64E542CAD}"/>
    <dgm:cxn modelId="{BF98DE48-DEB7-434E-99D8-AC7A7C4107F6}" type="presOf" srcId="{79E1C1D9-226A-4119-B39B-C644D8B22F48}" destId="{C49041FD-D2A6-4D8C-B302-62ABBFB07E50}" srcOrd="0" destOrd="0" presId="urn:microsoft.com/office/officeart/2005/8/layout/vList5"/>
    <dgm:cxn modelId="{E29A4CB0-BBC8-4A9C-AE9E-0AC8EBDDC911}" type="presParOf" srcId="{503AF061-25AE-400A-8C46-5EB39DDD1DAC}" destId="{E5A2A376-26A0-4A4D-8C11-BD5710DB82C6}" srcOrd="0" destOrd="0" presId="urn:microsoft.com/office/officeart/2005/8/layout/vList5"/>
    <dgm:cxn modelId="{84ECA57A-1528-44E2-A9A7-D89C28B9CDA1}" type="presParOf" srcId="{E5A2A376-26A0-4A4D-8C11-BD5710DB82C6}" destId="{34A3C62F-A396-44EE-91A4-FCB9349D13B2}" srcOrd="0" destOrd="0" presId="urn:microsoft.com/office/officeart/2005/8/layout/vList5"/>
    <dgm:cxn modelId="{1B8308D3-1686-4532-9EEA-B5B3BDB2684A}" type="presParOf" srcId="{E5A2A376-26A0-4A4D-8C11-BD5710DB82C6}" destId="{C3E94A6C-0B03-4B04-AAC9-7A7B45727551}" srcOrd="1" destOrd="0" presId="urn:microsoft.com/office/officeart/2005/8/layout/vList5"/>
    <dgm:cxn modelId="{7858F8DB-1AB1-4A4B-889E-891733645F78}" type="presParOf" srcId="{503AF061-25AE-400A-8C46-5EB39DDD1DAC}" destId="{B354F64D-7294-4CBE-8D44-C76DD14E9BC4}" srcOrd="1" destOrd="0" presId="urn:microsoft.com/office/officeart/2005/8/layout/vList5"/>
    <dgm:cxn modelId="{56E3523B-6862-4A78-8AA5-D17A4B1FE765}" type="presParOf" srcId="{503AF061-25AE-400A-8C46-5EB39DDD1DAC}" destId="{601EA432-B8F5-4D9F-9B63-74D001CD3006}" srcOrd="2" destOrd="0" presId="urn:microsoft.com/office/officeart/2005/8/layout/vList5"/>
    <dgm:cxn modelId="{CCEC7CD2-8D0A-4650-8D99-85A482076BA9}" type="presParOf" srcId="{601EA432-B8F5-4D9F-9B63-74D001CD3006}" destId="{39704D24-4F52-4F92-B979-78E86C7F0088}" srcOrd="0" destOrd="0" presId="urn:microsoft.com/office/officeart/2005/8/layout/vList5"/>
    <dgm:cxn modelId="{730EC93B-2379-4888-BCD9-6A3074B67433}" type="presParOf" srcId="{601EA432-B8F5-4D9F-9B63-74D001CD3006}" destId="{9CE0BA3A-A84F-44EC-B0F6-2FAFE3BA7380}" srcOrd="1" destOrd="0" presId="urn:microsoft.com/office/officeart/2005/8/layout/vList5"/>
    <dgm:cxn modelId="{BCF5FE15-1A3C-4506-AC1B-6C8320509133}" type="presParOf" srcId="{503AF061-25AE-400A-8C46-5EB39DDD1DAC}" destId="{718D8F45-974F-4908-887B-FB61A6E4F933}" srcOrd="3" destOrd="0" presId="urn:microsoft.com/office/officeart/2005/8/layout/vList5"/>
    <dgm:cxn modelId="{6DB1519A-C0D2-4C57-83D6-4F41A33BCDC8}" type="presParOf" srcId="{503AF061-25AE-400A-8C46-5EB39DDD1DAC}" destId="{D5E3638A-5064-4ACF-8636-A7144D82BB75}" srcOrd="4" destOrd="0" presId="urn:microsoft.com/office/officeart/2005/8/layout/vList5"/>
    <dgm:cxn modelId="{AD6F669A-94C6-42D2-833B-D5674D578F35}" type="presParOf" srcId="{D5E3638A-5064-4ACF-8636-A7144D82BB75}" destId="{C49041FD-D2A6-4D8C-B302-62ABBFB07E50}" srcOrd="0" destOrd="0" presId="urn:microsoft.com/office/officeart/2005/8/layout/vList5"/>
    <dgm:cxn modelId="{B647D718-1E12-4AE3-8D76-50C4C5E71C50}" type="presParOf" srcId="{D5E3638A-5064-4ACF-8636-A7144D82BB75}" destId="{1D8037B6-92E7-4895-83BF-77F07700C6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r">
              <a:defRPr sz="1200"/>
            </a:lvl1pPr>
          </a:lstStyle>
          <a:p>
            <a:fld id="{9F171673-C0C3-4F17-8C41-DDFD0A99C618}" type="datetimeFigureOut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r">
              <a:defRPr sz="1200"/>
            </a:lvl1pPr>
          </a:lstStyle>
          <a:p>
            <a:fld id="{9270709B-80F4-4DA5-9BE4-55F9A49573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65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2"/>
          </a:xfrm>
          <a:prstGeom prst="rect">
            <a:avLst/>
          </a:prstGeom>
        </p:spPr>
        <p:txBody>
          <a:bodyPr vert="horz" lIns="91381" tIns="45688" rIns="91381" bIns="4568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1381" tIns="45688" rIns="91381" bIns="45688" rtlCol="0"/>
          <a:lstStyle>
            <a:lvl1pPr algn="r">
              <a:defRPr sz="1200"/>
            </a:lvl1pPr>
          </a:lstStyle>
          <a:p>
            <a:fld id="{10D50316-1470-4700-BA3B-BF63A248AC62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1" tIns="45688" rIns="91381" bIns="4568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381" tIns="45688" rIns="91381" bIns="4568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28588"/>
            <a:ext cx="2945659" cy="496332"/>
          </a:xfrm>
          <a:prstGeom prst="rect">
            <a:avLst/>
          </a:prstGeom>
        </p:spPr>
        <p:txBody>
          <a:bodyPr vert="horz" lIns="91381" tIns="45688" rIns="91381" bIns="4568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59" cy="496332"/>
          </a:xfrm>
          <a:prstGeom prst="rect">
            <a:avLst/>
          </a:prstGeom>
        </p:spPr>
        <p:txBody>
          <a:bodyPr vert="horz" lIns="91381" tIns="45688" rIns="91381" bIns="45688" rtlCol="0" anchor="b"/>
          <a:lstStyle>
            <a:lvl1pPr algn="r">
              <a:defRPr sz="1200"/>
            </a:lvl1pPr>
          </a:lstStyle>
          <a:p>
            <a:fld id="{07D5E6C0-8B7D-43E5-8BFE-450AD3375E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25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12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44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01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526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44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882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15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997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42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23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758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53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308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432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84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56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20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85F07-111B-45BD-A173-DF48C7273218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68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303" indent="-28550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005" indent="-22840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808" indent="-22840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611" indent="-22840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413" indent="-2284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215" indent="-2284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017" indent="-2284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2822" indent="-2284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40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303" indent="-28550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005" indent="-22840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808" indent="-22840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611" indent="-22840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413" indent="-2284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215" indent="-2284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017" indent="-2284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2822" indent="-2284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7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7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11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9D8F-6412-47C4-9B4F-9AD7E072D4B8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4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3D5-58ED-4CB8-859F-58FEB381673B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14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12C3-C4F7-45EC-97FE-22DFF73DAE4C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0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7F3D-35E3-497E-8414-2501650E6C1A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88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2F2E-A7ED-402A-910D-8119DB5943E8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2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AA43-009F-459B-B91D-B1FBFC119367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3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07A9-347C-454C-A083-B2284DAEDF97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5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651-E978-422A-AA73-81366649DBA0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1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CA0E-CDCE-4D1B-8AC5-760118F25777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51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A3FD-42DB-4CA4-AAA3-B800610A6900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244E-BB8F-465A-A72B-566098599826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0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5355-A5F6-451C-A179-317F5ED261C7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2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dirty="0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6EE7-DD22-4AE6-B21D-EF90FBEDF44D}" type="datetime2">
              <a:rPr lang="zh-TW" altLang="en-US" smtClean="0"/>
              <a:t>2018年2月22日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8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ng.cloud.ncnu.edu.tw/SignUp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7" y="0"/>
            <a:ext cx="9345345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4" y="2155288"/>
            <a:ext cx="3885837" cy="168195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副標題 4"/>
          <p:cNvSpPr txBox="1">
            <a:spLocks/>
          </p:cNvSpPr>
          <p:nvPr/>
        </p:nvSpPr>
        <p:spPr>
          <a:xfrm>
            <a:off x="1416468" y="5915960"/>
            <a:ext cx="3418448" cy="3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53" y="2157484"/>
            <a:ext cx="3885837" cy="1286658"/>
          </a:xfrm>
          <a:prstGeom prst="rect">
            <a:avLst/>
          </a:prstGeom>
        </p:spPr>
      </p:pic>
      <p:pic>
        <p:nvPicPr>
          <p:cNvPr id="11" name="圖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學校種子教師任務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692385" y="1991757"/>
            <a:ext cx="5760000" cy="14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lvl="0"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高中職每校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名種子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教師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88900" lvl="0" algn="ctr"/>
            <a:r>
              <a:rPr lang="zh-TW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（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輔導教師或指定</a:t>
            </a:r>
            <a:r>
              <a:rPr lang="zh-TW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專責教師</a:t>
            </a:r>
            <a:r>
              <a:rPr lang="zh-TW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）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711200" y="4573131"/>
            <a:ext cx="7740600" cy="1440000"/>
            <a:chOff x="887664" y="4262401"/>
            <a:chExt cx="7334712" cy="1438807"/>
          </a:xfrm>
        </p:grpSpPr>
        <p:sp>
          <p:nvSpPr>
            <p:cNvPr id="32" name="圓角矩形 31"/>
            <p:cNvSpPr/>
            <p:nvPr/>
          </p:nvSpPr>
          <p:spPr>
            <a:xfrm>
              <a:off x="887664" y="4262401"/>
              <a:ext cx="7334712" cy="143880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1029365" y="4412906"/>
              <a:ext cx="1306699" cy="1137797"/>
              <a:chOff x="1029365" y="4412906"/>
              <a:chExt cx="1306699" cy="1137797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1040064" y="4412906"/>
                <a:ext cx="1296000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/>
              <p:cNvSpPr txBox="1">
                <a:spLocks/>
              </p:cNvSpPr>
              <p:nvPr/>
            </p:nvSpPr>
            <p:spPr>
              <a:xfrm>
                <a:off x="1029365" y="4554331"/>
                <a:ext cx="1301278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協助宣</a:t>
                </a: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導</a:t>
                </a:r>
                <a:endPara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本方案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2470545" y="4412906"/>
              <a:ext cx="1296000" cy="1137797"/>
              <a:chOff x="2470545" y="4437112"/>
              <a:chExt cx="1296000" cy="1137797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2470545" y="4437112"/>
                <a:ext cx="1296000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內容版面配置區 8"/>
              <p:cNvSpPr txBox="1">
                <a:spLocks/>
              </p:cNvSpPr>
              <p:nvPr/>
            </p:nvSpPr>
            <p:spPr>
              <a:xfrm>
                <a:off x="2482959" y="4554331"/>
                <a:ext cx="1283586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落實學校</a:t>
                </a:r>
                <a:endPara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</a:t>
                </a: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功</a:t>
                </a: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能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6140440" y="4412906"/>
              <a:ext cx="1978513" cy="1137797"/>
              <a:chOff x="6140440" y="4437112"/>
              <a:chExt cx="1978513" cy="1137797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6140440" y="4437112"/>
                <a:ext cx="1978513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6140441" y="4554024"/>
                <a:ext cx="1978512" cy="8794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</a:t>
                </a: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有意願學生</a:t>
                </a: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撰</a:t>
                </a: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寫</a:t>
                </a: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申請書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3901026" y="4412906"/>
              <a:ext cx="2096467" cy="1137797"/>
              <a:chOff x="3901026" y="4437112"/>
              <a:chExt cx="2096467" cy="1137797"/>
            </a:xfrm>
          </p:grpSpPr>
          <p:sp>
            <p:nvSpPr>
              <p:cNvPr id="46" name="圓角矩形 45"/>
              <p:cNvSpPr/>
              <p:nvPr/>
            </p:nvSpPr>
            <p:spPr>
              <a:xfrm>
                <a:off x="3909493" y="4437112"/>
                <a:ext cx="2088000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3901026" y="4564810"/>
                <a:ext cx="2096467" cy="833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調查有意願學生</a:t>
                </a:r>
                <a:endPara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推薦</a:t>
                </a: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比率</a:t>
                </a: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</a:t>
                </a: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人數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3644564" y="3660460"/>
            <a:ext cx="1844842" cy="695348"/>
            <a:chOff x="3649579" y="3592779"/>
            <a:chExt cx="1844842" cy="695348"/>
          </a:xfrm>
        </p:grpSpPr>
        <p:sp>
          <p:nvSpPr>
            <p:cNvPr id="35" name="五邊形 34"/>
            <p:cNvSpPr/>
            <p:nvPr/>
          </p:nvSpPr>
          <p:spPr>
            <a:xfrm rot="5400000">
              <a:off x="4385021" y="3225404"/>
              <a:ext cx="373958" cy="1751488"/>
            </a:xfrm>
            <a:prstGeom prst="homePlate">
              <a:avLst>
                <a:gd name="adj" fmla="val 53696"/>
              </a:avLst>
            </a:prstGeom>
            <a:solidFill>
              <a:srgbClr val="139A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3649579" y="3592779"/>
              <a:ext cx="1844842" cy="501850"/>
            </a:xfrm>
            <a:prstGeom prst="roundRect">
              <a:avLst/>
            </a:prstGeom>
            <a:solidFill>
              <a:srgbClr val="139A9A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649579" y="3633954"/>
              <a:ext cx="1844842" cy="467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任務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10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4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9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7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3. 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名額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推薦機制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11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443879" y="1627007"/>
            <a:ext cx="8250917" cy="4658322"/>
            <a:chOff x="848277" y="1980781"/>
            <a:chExt cx="7448925" cy="4309859"/>
          </a:xfrm>
        </p:grpSpPr>
        <p:grpSp>
          <p:nvGrpSpPr>
            <p:cNvPr id="26" name="群組 25"/>
            <p:cNvGrpSpPr/>
            <p:nvPr/>
          </p:nvGrpSpPr>
          <p:grpSpPr>
            <a:xfrm>
              <a:off x="848277" y="1980781"/>
              <a:ext cx="3510089" cy="4309859"/>
              <a:chOff x="848277" y="1980781"/>
              <a:chExt cx="3510089" cy="4309859"/>
            </a:xfrm>
          </p:grpSpPr>
          <p:grpSp>
            <p:nvGrpSpPr>
              <p:cNvPr id="37" name="群組 36"/>
              <p:cNvGrpSpPr/>
              <p:nvPr/>
            </p:nvGrpSpPr>
            <p:grpSpPr>
              <a:xfrm>
                <a:off x="848277" y="1980781"/>
                <a:ext cx="3510089" cy="4309859"/>
                <a:chOff x="848277" y="1980781"/>
                <a:chExt cx="3510089" cy="4309859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848277" y="2990126"/>
                  <a:ext cx="3510084" cy="33005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圓角化同側角落矩形 43"/>
                <p:cNvSpPr/>
                <p:nvPr/>
              </p:nvSpPr>
              <p:spPr>
                <a:xfrm>
                  <a:off x="848281" y="1980781"/>
                  <a:ext cx="3510085" cy="999211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1" name="內容版面配置區 8"/>
              <p:cNvSpPr txBox="1">
                <a:spLocks/>
              </p:cNvSpPr>
              <p:nvPr/>
            </p:nvSpPr>
            <p:spPr>
              <a:xfrm>
                <a:off x="856296" y="3178207"/>
                <a:ext cx="3445083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--</a:t>
                </a:r>
                <a:r>
                  <a:rPr lang="zh-TW" altLang="en-US" sz="1800" b="1" kern="0" dirty="0" smtClean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 smtClean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lvl="1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u="sng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106</a:t>
                </a:r>
                <a:r>
                  <a:rPr lang="zh-TW" altLang="en-US" sz="1800" b="1" u="sng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u="sng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12</a:t>
                </a:r>
                <a:r>
                  <a:rPr lang="zh-TW" altLang="en-US" sz="1800" b="1" u="sng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學校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</a:t>
                </a:r>
                <a:r>
                  <a:rPr lang="en-US" altLang="zh-TW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106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學年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度有意願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參與應屆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畢業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學生</a:t>
                </a:r>
                <a:r>
                  <a:rPr lang="zh-TW" altLang="en-US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比率及人數</a:t>
                </a:r>
                <a:endParaRPr lang="en-US" altLang="zh-TW" sz="1800" b="1" u="sng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400050" lvl="1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4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--</a:t>
                </a:r>
                <a:r>
                  <a:rPr lang="zh-TW" altLang="en-US" sz="1800" b="1" kern="0" dirty="0" smtClean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 smtClean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lvl="1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106</a:t>
                </a:r>
                <a:r>
                  <a:rPr lang="zh-TW" altLang="en-US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12</a:t>
                </a:r>
                <a:r>
                  <a:rPr lang="zh-TW" altLang="en-US" sz="1800" b="1" u="sng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學校調查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106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學年度有意願參與應屆畢業學生</a:t>
                </a:r>
                <a:r>
                  <a:rPr lang="zh-TW" altLang="en-US" sz="1800" b="1" u="sng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人數</a:t>
                </a:r>
                <a:endParaRPr lang="en-US" altLang="zh-TW" sz="1800" b="1" u="sng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164537" y="2242937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學校調查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4783527" y="1980781"/>
              <a:ext cx="3513675" cy="4309858"/>
              <a:chOff x="796603" y="1980781"/>
              <a:chExt cx="3513675" cy="4309858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796603" y="1980781"/>
                <a:ext cx="3513675" cy="4309858"/>
                <a:chOff x="796603" y="1980781"/>
                <a:chExt cx="3513675" cy="4309858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36" name="圓角化同側角落矩形 35"/>
                <p:cNvSpPr/>
                <p:nvPr/>
              </p:nvSpPr>
              <p:spPr>
                <a:xfrm>
                  <a:off x="796603" y="1980781"/>
                  <a:ext cx="3510085" cy="999211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00192" y="2990125"/>
                  <a:ext cx="3510086" cy="33005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1114237" y="2265087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教育部核定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  <p:sp>
            <p:nvSpPr>
              <p:cNvPr id="33" name="內容版面配置區 8"/>
              <p:cNvSpPr txBox="1">
                <a:spLocks/>
              </p:cNvSpPr>
              <p:nvPr/>
            </p:nvSpPr>
            <p:spPr>
              <a:xfrm>
                <a:off x="809818" y="3178207"/>
                <a:ext cx="3481938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lvl="1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107</a:t>
                </a:r>
                <a:r>
                  <a:rPr lang="zh-TW" altLang="en-US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8</a:t>
                </a:r>
                <a:r>
                  <a:rPr lang="zh-TW" altLang="en-US" sz="1800" b="1" u="sng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核定比率及學校推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薦</a:t>
                </a:r>
                <a:endParaRPr lang="en-US" altLang="zh-TW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442913" indent="-171450" defTabSz="438150"/>
                <a:r>
                  <a:rPr lang="zh-TW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日間部普通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</a:t>
                </a: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高中</a:t>
                </a: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進修部普通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</a:t>
                </a: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高中</a:t>
                </a: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綜合高中學術學程、非學校型態實驗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</a:t>
                </a: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r>
                  <a:rPr lang="zh-TW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學校合作、非與學校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合作</a:t>
                </a: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境外學校、矯正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endParaRPr lang="zh-TW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42913" indent="-171450" defTabSz="438150"/>
                <a:r>
                  <a:rPr lang="zh-TW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綜合高中專門學程、日間部專業群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</a:t>
                </a: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高職</a:t>
                </a: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42913" indent="-171450" defTabSz="438150"/>
                <a:r>
                  <a:rPr lang="zh-TW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進修部專業群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</a:t>
                </a: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高職</a:t>
                </a: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實用技能學程、建教合作</a:t>
                </a:r>
                <a:r>
                  <a:rPr lang="zh-TW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班</a:t>
                </a:r>
                <a:endParaRPr lang="zh-TW" altLang="en-US" sz="13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及國際</a:t>
                </a: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lvl="1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無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名額限制</a:t>
                </a: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</p:grpSp>
      <p:pic>
        <p:nvPicPr>
          <p:cNvPr id="18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0954"/>
            <a:ext cx="9144000" cy="5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4.</a:t>
            </a:r>
            <a:r>
              <a:rPr lang="zh-TW" altLang="en-US" sz="3600" b="1" kern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高中職輔導</a:t>
            </a:r>
            <a:r>
              <a:rPr lang="zh-TW" altLang="en-US" sz="3600" b="1" kern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及申請作業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12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42508" r="3223" b="5843"/>
          <a:stretch/>
        </p:blipFill>
        <p:spPr>
          <a:xfrm>
            <a:off x="6023014" y="2119272"/>
            <a:ext cx="2885596" cy="4049802"/>
          </a:xfrm>
          <a:prstGeom prst="rect">
            <a:avLst/>
          </a:prstGeom>
        </p:spPr>
      </p:pic>
      <p:graphicFrame>
        <p:nvGraphicFramePr>
          <p:cNvPr id="29" name="資料庫圖表 28"/>
          <p:cNvGraphicFramePr/>
          <p:nvPr>
            <p:extLst>
              <p:ext uri="{D42A27DB-BD31-4B8C-83A1-F6EECF244321}">
                <p14:modId xmlns:p14="http://schemas.microsoft.com/office/powerpoint/2010/main" val="1947774404"/>
              </p:ext>
            </p:extLst>
          </p:nvPr>
        </p:nvGraphicFramePr>
        <p:xfrm>
          <a:off x="266698" y="1539432"/>
          <a:ext cx="5654708" cy="475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內容版面配置區 8"/>
          <p:cNvSpPr txBox="1">
            <a:spLocks/>
          </p:cNvSpPr>
          <p:nvPr/>
        </p:nvSpPr>
        <p:spPr>
          <a:xfrm>
            <a:off x="6014136" y="1663543"/>
            <a:ext cx="2880000" cy="44880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高中職輔導流程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895" y="4444444"/>
            <a:ext cx="198000" cy="110512"/>
          </a:xfrm>
          <a:prstGeom prst="rect">
            <a:avLst/>
          </a:prstGeom>
        </p:spPr>
      </p:pic>
      <p:pic>
        <p:nvPicPr>
          <p:cNvPr id="9" name="圖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7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方式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43883" y="1446576"/>
            <a:ext cx="8224279" cy="4865383"/>
            <a:chOff x="848281" y="2096216"/>
            <a:chExt cx="7424876" cy="4217510"/>
          </a:xfrm>
        </p:grpSpPr>
        <p:grpSp>
          <p:nvGrpSpPr>
            <p:cNvPr id="4" name="群組 3"/>
            <p:cNvGrpSpPr/>
            <p:nvPr/>
          </p:nvGrpSpPr>
          <p:grpSpPr>
            <a:xfrm>
              <a:off x="848281" y="2096216"/>
              <a:ext cx="3510086" cy="4217510"/>
              <a:chOff x="848281" y="2096216"/>
              <a:chExt cx="3510086" cy="4217510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848281" y="2096216"/>
                <a:ext cx="3510086" cy="4217510"/>
                <a:chOff x="848281" y="2096216"/>
                <a:chExt cx="3510086" cy="4217510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48281" y="3013213"/>
                  <a:ext cx="3510084" cy="33005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圓角化同側角落矩形 14"/>
                <p:cNvSpPr/>
                <p:nvPr/>
              </p:nvSpPr>
              <p:spPr>
                <a:xfrm>
                  <a:off x="848282" y="2096216"/>
                  <a:ext cx="3510085" cy="936188"/>
                </a:xfrm>
                <a:prstGeom prst="round2SameRect">
                  <a:avLst/>
                </a:prstGeom>
                <a:solidFill>
                  <a:srgbClr val="E46C0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" name="內容版面配置區 8"/>
              <p:cNvSpPr txBox="1">
                <a:spLocks/>
              </p:cNvSpPr>
              <p:nvPr/>
            </p:nvSpPr>
            <p:spPr>
              <a:xfrm>
                <a:off x="912400" y="3178207"/>
                <a:ext cx="3382227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 smtClean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就業領航</a:t>
                </a:r>
                <a:r>
                  <a:rPr lang="zh-TW" altLang="en-US" sz="1800" b="1" kern="0" dirty="0" smtClean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計畫</a:t>
                </a:r>
                <a:endParaRPr lang="en-US" altLang="zh-TW" sz="1800" b="1" kern="0" dirty="0" smtClean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u="sng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107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zh-TW" sz="1800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各高中職</a:t>
                </a:r>
                <a:r>
                  <a:rPr lang="zh-TW" altLang="en-US" sz="1800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學生上網填寫</a:t>
                </a:r>
                <a:r>
                  <a:rPr lang="zh-TW" altLang="en-US" sz="1800" b="1" u="sng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申請書，</a:t>
                </a:r>
                <a:r>
                  <a:rPr lang="en-US" altLang="zh-TW" sz="1800" b="1" u="sng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月中至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月中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學校辦理初審，考量學生申請書及輔導綜合考評予以</a:t>
                </a:r>
                <a:r>
                  <a:rPr lang="zh-TW" altLang="en-US" sz="1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推薦</a:t>
                </a:r>
                <a:endPara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64537" y="2350674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初審</a:t>
                </a:r>
                <a:endPara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4756734" y="2103917"/>
              <a:ext cx="3516423" cy="4194418"/>
              <a:chOff x="769810" y="2103917"/>
              <a:chExt cx="3516423" cy="4194418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769810" y="2103917"/>
                <a:ext cx="3516423" cy="4194418"/>
                <a:chOff x="769810" y="2103917"/>
                <a:chExt cx="3516423" cy="4194418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76148" y="2997821"/>
                  <a:ext cx="3510085" cy="33005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圓角化同側角落矩形 25"/>
                <p:cNvSpPr/>
                <p:nvPr/>
              </p:nvSpPr>
              <p:spPr>
                <a:xfrm>
                  <a:off x="769810" y="2103917"/>
                  <a:ext cx="3510085" cy="936188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849885" y="3178207"/>
                <a:ext cx="3389054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</a:t>
                </a: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 smtClean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107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月教育部組成審查小組，就整體區域分布、學校類型或課程性質等因素複審學校推薦名單</a:t>
                </a:r>
                <a:endParaRPr lang="en-US" altLang="zh-TW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國際</a:t>
                </a: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107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教育部青年署組成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審查小組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，複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審學校推薦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名單</a:t>
                </a: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14237" y="2357001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複審</a:t>
                </a:r>
                <a:endParaRPr lang="en-US" altLang="zh-TW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13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19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6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配套</a:t>
            </a:r>
            <a:r>
              <a:rPr lang="en-US" altLang="zh-TW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28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大學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回流教育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43883" y="1449879"/>
            <a:ext cx="8242917" cy="4805238"/>
            <a:chOff x="763406" y="1449879"/>
            <a:chExt cx="7617189" cy="4805238"/>
          </a:xfrm>
        </p:grpSpPr>
        <p:grpSp>
          <p:nvGrpSpPr>
            <p:cNvPr id="2" name="群組 1"/>
            <p:cNvGrpSpPr/>
            <p:nvPr/>
          </p:nvGrpSpPr>
          <p:grpSpPr>
            <a:xfrm>
              <a:off x="782123" y="1449879"/>
              <a:ext cx="7598472" cy="4805238"/>
              <a:chOff x="782123" y="1449879"/>
              <a:chExt cx="7598472" cy="4805238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3" name="矩形 22"/>
              <p:cNvSpPr/>
              <p:nvPr/>
            </p:nvSpPr>
            <p:spPr>
              <a:xfrm>
                <a:off x="1844371" y="1449879"/>
                <a:ext cx="6536224" cy="4805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圓角化同側角落矩形 23"/>
              <p:cNvSpPr/>
              <p:nvPr/>
            </p:nvSpPr>
            <p:spPr>
              <a:xfrm rot="16200000">
                <a:off x="592493" y="1639509"/>
                <a:ext cx="1441508" cy="10622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圓角化同側角落矩形 24"/>
              <p:cNvSpPr/>
              <p:nvPr/>
            </p:nvSpPr>
            <p:spPr>
              <a:xfrm rot="16200000">
                <a:off x="592493" y="3321374"/>
                <a:ext cx="1441508" cy="1062247"/>
              </a:xfrm>
              <a:prstGeom prst="round2SameRect">
                <a:avLst/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化同側角落矩形 27"/>
              <p:cNvSpPr/>
              <p:nvPr/>
            </p:nvSpPr>
            <p:spPr>
              <a:xfrm rot="16200000">
                <a:off x="588407" y="5007325"/>
                <a:ext cx="1441508" cy="1054073"/>
              </a:xfrm>
              <a:prstGeom prst="round2SameRect">
                <a:avLst/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779753" y="1516993"/>
              <a:ext cx="1064617" cy="130651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特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殊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才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2814" y="3200973"/>
              <a:ext cx="474031" cy="131112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甄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入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63406" y="4880723"/>
              <a:ext cx="1080965" cy="130651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彈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性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ct val="110000"/>
                </a:lnSpc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系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0" name="內容版面配置區 8"/>
            <p:cNvSpPr txBox="1">
              <a:spLocks/>
            </p:cNvSpPr>
            <p:nvPr/>
          </p:nvSpPr>
          <p:spPr>
            <a:xfrm>
              <a:off x="2018194" y="1570262"/>
              <a:ext cx="6194224" cy="466594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7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3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</a:t>
              </a:r>
              <a:r>
                <a:rPr lang="zh-TW" altLang="en-US" sz="34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一般大學及科技校院採</a:t>
              </a:r>
              <a:r>
                <a:rPr lang="zh-TW" altLang="en-US" sz="3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共同聯合招生</a:t>
              </a:r>
              <a:endParaRPr lang="en-US" altLang="zh-TW" sz="34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34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</a:t>
              </a:r>
              <a:r>
                <a:rPr lang="zh-TW" altLang="en-US" sz="3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方式：</a:t>
              </a:r>
              <a:r>
                <a:rPr lang="zh-TW" altLang="en-US" sz="34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免</a:t>
              </a:r>
              <a:r>
                <a:rPr lang="zh-TW" altLang="en-US" sz="34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持統測、學測成績，</a:t>
              </a:r>
              <a:r>
                <a:rPr lang="zh-TW" altLang="en-US" sz="34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著重</a:t>
              </a:r>
              <a:r>
                <a:rPr lang="en-US" altLang="zh-TW" sz="34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34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年以上職</a:t>
              </a:r>
              <a:r>
                <a:rPr lang="zh-TW" altLang="en-US" sz="34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場</a:t>
              </a:r>
              <a:r>
                <a:rPr lang="zh-TW" altLang="en-US" sz="34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、學習及</a:t>
              </a:r>
              <a:r>
                <a:rPr lang="zh-TW" altLang="en-US" sz="34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國際</a:t>
              </a:r>
              <a:r>
                <a:rPr lang="zh-TW" altLang="en-US" sz="34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體驗資歷</a:t>
              </a:r>
              <a:endParaRPr lang="zh-TW" altLang="en-US" sz="3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endParaRPr lang="zh-TW" altLang="en-US" sz="35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ct val="150000"/>
                </a:lnSpc>
                <a:buFont typeface="Wingdings" charset="2"/>
                <a:buChar char="l"/>
              </a:pPr>
              <a:r>
                <a:rPr lang="zh-TW" altLang="en-US" sz="3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由校系採</a:t>
              </a:r>
              <a:r>
                <a:rPr lang="zh-TW" altLang="en-US" sz="3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分組</a:t>
              </a:r>
              <a:r>
                <a:rPr lang="zh-TW" altLang="en-US" sz="3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</a:t>
              </a:r>
            </a:p>
            <a:p>
              <a:pPr lvl="0" algn="just">
                <a:lnSpc>
                  <a:spcPct val="150000"/>
                </a:lnSpc>
                <a:buFont typeface="Wingdings" charset="2"/>
                <a:buChar char="l"/>
              </a:pPr>
              <a:r>
                <a:rPr lang="zh-TW" altLang="en-US" sz="3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招生方式：第</a:t>
              </a:r>
              <a:r>
                <a:rPr lang="en-US" altLang="zh-TW" sz="3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3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將原畢業年度統測或學測轉化為</a:t>
              </a:r>
              <a:r>
                <a:rPr lang="en-US" altLang="zh-TW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15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級距或</a:t>
              </a:r>
              <a:r>
                <a:rPr lang="en-US" altLang="zh-TW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5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標，作為檢定之依據。</a:t>
              </a:r>
              <a:r>
                <a:rPr lang="zh-TW" altLang="en-US" sz="3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3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3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</a:t>
              </a:r>
              <a:r>
                <a:rPr lang="en-US" altLang="zh-TW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年以上職場、學習及國際體驗資歷，參與指定項目甄試（如書審、面試、實作測驗等），學校可自訂加分項目</a:t>
              </a:r>
            </a:p>
            <a:p>
              <a:pPr lvl="0" algn="just">
                <a:lnSpc>
                  <a:spcPct val="160000"/>
                </a:lnSpc>
                <a:buFont typeface="Wingdings" charset="2"/>
                <a:buChar char="l"/>
              </a:pPr>
              <a:endPara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ct val="150000"/>
                </a:lnSpc>
                <a:buFont typeface="Wingdings" charset="2"/>
                <a:buChar char="l"/>
              </a:pPr>
              <a:r>
                <a:rPr lang="zh-TW" altLang="en-US" sz="3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</a:t>
              </a:r>
              <a:r>
                <a:rPr lang="zh-TW" altLang="en-US" sz="3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返校擬</a:t>
              </a:r>
              <a:r>
                <a:rPr lang="zh-TW" altLang="en-US" sz="3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變更原畢業年度錄取學系</a:t>
              </a:r>
              <a:r>
                <a:rPr lang="zh-TW" altLang="en-US" sz="3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，學校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參考</a:t>
              </a:r>
              <a:r>
                <a:rPr lang="en-US" altLang="zh-TW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年以上</a:t>
              </a:r>
              <a:r>
                <a:rPr lang="zh-TW" altLang="en-US" sz="3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職場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、學</a:t>
              </a:r>
              <a:r>
                <a:rPr lang="zh-TW" altLang="en-US" sz="3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習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及</a:t>
              </a:r>
              <a:r>
                <a:rPr lang="zh-TW" altLang="en-US" sz="3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國際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體驗資歷</a:t>
              </a:r>
              <a:r>
                <a:rPr lang="zh-TW" altLang="en-US" sz="3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，建立同校改分發機制</a:t>
              </a:r>
            </a:p>
            <a:p>
              <a:pPr lvl="0" algn="just">
                <a:lnSpc>
                  <a:spcPct val="150000"/>
                </a:lnSpc>
                <a:buFont typeface="Wingdings" charset="2"/>
                <a:buChar char="l"/>
              </a:pPr>
              <a:r>
                <a:rPr lang="zh-TW" altLang="en-US" sz="3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申請資格：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已</a:t>
              </a:r>
              <a:r>
                <a:rPr lang="zh-TW" altLang="en-US" sz="3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考取大學辦理保留入學資格，或休學</a:t>
              </a:r>
              <a:r>
                <a:rPr lang="zh-TW" altLang="en-US" sz="3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者</a:t>
              </a:r>
              <a:endPara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29059" y="3210026"/>
            <a:ext cx="420320" cy="1311128"/>
          </a:xfrm>
          <a:prstGeom prst="rect">
            <a:avLst/>
          </a:prstGeom>
          <a:noFill/>
        </p:spPr>
        <p:txBody>
          <a:bodyPr wrap="square" numCol="2" anchor="ctr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人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1426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14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17" name="圖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882">
            <a:off x="7419587" y="990121"/>
            <a:ext cx="1214093" cy="7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27993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4.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-106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86" name="群組 85"/>
          <p:cNvGrpSpPr>
            <a:grpSpLocks noChangeAspect="1"/>
          </p:cNvGrpSpPr>
          <p:nvPr/>
        </p:nvGrpSpPr>
        <p:grpSpPr>
          <a:xfrm>
            <a:off x="257397" y="930336"/>
            <a:ext cx="8189448" cy="5027653"/>
            <a:chOff x="1255106" y="1385784"/>
            <a:chExt cx="6590588" cy="4381219"/>
          </a:xfrm>
        </p:grpSpPr>
        <p:grpSp>
          <p:nvGrpSpPr>
            <p:cNvPr id="83" name="群組 82"/>
            <p:cNvGrpSpPr/>
            <p:nvPr/>
          </p:nvGrpSpPr>
          <p:grpSpPr>
            <a:xfrm>
              <a:off x="1255106" y="1392138"/>
              <a:ext cx="2172869" cy="4374865"/>
              <a:chOff x="1575831" y="1392138"/>
              <a:chExt cx="2172869" cy="4374865"/>
            </a:xfrm>
          </p:grpSpPr>
          <p:sp>
            <p:nvSpPr>
              <p:cNvPr id="46" name="內容版面配置區 8"/>
              <p:cNvSpPr txBox="1">
                <a:spLocks/>
              </p:cNvSpPr>
              <p:nvPr/>
            </p:nvSpPr>
            <p:spPr>
              <a:xfrm>
                <a:off x="1575831" y="3315186"/>
                <a:ext cx="2172869" cy="245181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一般</a:t>
                </a:r>
                <a:r>
                  <a:rPr lang="zh-TW" altLang="en-US" sz="1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大學及技專校院聯招</a:t>
                </a:r>
                <a:endParaRPr lang="en-US" altLang="zh-Hant" sz="14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108.2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調查就學意願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108.3-7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學校提供對應科系  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8890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                  名額</a:t>
                </a:r>
                <a:endParaRPr lang="en-US" altLang="zh-Hant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8</a:t>
                </a:r>
                <a:r>
                  <a:rPr lang="en-US" altLang="zh-Hant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.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11-</a:t>
                </a:r>
                <a:r>
                  <a:rPr lang="en-US" altLang="zh-Hant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12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招生名額核定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8890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                        簡章公告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109.1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報名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109.2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辦理聯招完畢、放榜</a:t>
                </a:r>
                <a:endParaRPr lang="zh-Hant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8890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endParaRPr lang="en-US" altLang="zh-Hant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71" name="群組 70"/>
              <p:cNvGrpSpPr/>
              <p:nvPr/>
            </p:nvGrpSpPr>
            <p:grpSpPr>
              <a:xfrm>
                <a:off x="1750402" y="1392138"/>
                <a:ext cx="1806244" cy="1568564"/>
                <a:chOff x="4023765" y="1251034"/>
                <a:chExt cx="1806244" cy="1568564"/>
              </a:xfrm>
            </p:grpSpPr>
            <p:sp>
              <p:nvSpPr>
                <p:cNvPr id="68" name="橢圓 67"/>
                <p:cNvSpPr/>
                <p:nvPr/>
              </p:nvSpPr>
              <p:spPr>
                <a:xfrm>
                  <a:off x="4214507" y="1251034"/>
                  <a:ext cx="1448579" cy="156856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4023765" y="2032732"/>
                  <a:ext cx="1806244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特殊選才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sp>
            <p:nvSpPr>
              <p:cNvPr id="80" name="向下箭號 79"/>
              <p:cNvSpPr/>
              <p:nvPr/>
            </p:nvSpPr>
            <p:spPr>
              <a:xfrm>
                <a:off x="2473524" y="2954348"/>
                <a:ext cx="360000" cy="29035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4" name="群組 83"/>
            <p:cNvGrpSpPr/>
            <p:nvPr/>
          </p:nvGrpSpPr>
          <p:grpSpPr>
            <a:xfrm>
              <a:off x="3884733" y="1385784"/>
              <a:ext cx="1509259" cy="1845171"/>
              <a:chOff x="4299326" y="1385784"/>
              <a:chExt cx="1509259" cy="1845171"/>
            </a:xfrm>
          </p:grpSpPr>
          <p:grpSp>
            <p:nvGrpSpPr>
              <p:cNvPr id="72" name="群組 71"/>
              <p:cNvGrpSpPr/>
              <p:nvPr/>
            </p:nvGrpSpPr>
            <p:grpSpPr>
              <a:xfrm>
                <a:off x="4299326" y="1385784"/>
                <a:ext cx="1509259" cy="1568564"/>
                <a:chOff x="3593157" y="1244680"/>
                <a:chExt cx="1509259" cy="1568564"/>
              </a:xfrm>
              <a:solidFill>
                <a:srgbClr val="139B9B"/>
              </a:solidFill>
            </p:grpSpPr>
            <p:sp>
              <p:nvSpPr>
                <p:cNvPr id="73" name="橢圓 72"/>
                <p:cNvSpPr/>
                <p:nvPr/>
              </p:nvSpPr>
              <p:spPr>
                <a:xfrm>
                  <a:off x="3600933" y="1244680"/>
                  <a:ext cx="1448578" cy="15685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3593157" y="1860861"/>
                  <a:ext cx="1509259" cy="7846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甄選入學</a:t>
                  </a:r>
                  <a:endParaRPr lang="en-US" altLang="zh-TW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個人申請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sp>
            <p:nvSpPr>
              <p:cNvPr id="81" name="向下箭號 80"/>
              <p:cNvSpPr/>
              <p:nvPr/>
            </p:nvSpPr>
            <p:spPr>
              <a:xfrm>
                <a:off x="4851390" y="2940602"/>
                <a:ext cx="360000" cy="290353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5" name="群組 84"/>
            <p:cNvGrpSpPr/>
            <p:nvPr/>
          </p:nvGrpSpPr>
          <p:grpSpPr>
            <a:xfrm>
              <a:off x="5928766" y="1548911"/>
              <a:ext cx="1916928" cy="3200563"/>
              <a:chOff x="6185346" y="1548911"/>
              <a:chExt cx="1916928" cy="3200563"/>
            </a:xfrm>
          </p:grpSpPr>
          <p:grpSp>
            <p:nvGrpSpPr>
              <p:cNvPr id="76" name="群組 75"/>
              <p:cNvGrpSpPr/>
              <p:nvPr/>
            </p:nvGrpSpPr>
            <p:grpSpPr>
              <a:xfrm>
                <a:off x="6466307" y="1548911"/>
                <a:ext cx="1514710" cy="1568564"/>
                <a:chOff x="3153881" y="1407807"/>
                <a:chExt cx="1514710" cy="1568564"/>
              </a:xfrm>
              <a:solidFill>
                <a:srgbClr val="139B9B"/>
              </a:solidFill>
            </p:grpSpPr>
            <p:sp>
              <p:nvSpPr>
                <p:cNvPr id="77" name="橢圓 76"/>
                <p:cNvSpPr/>
                <p:nvPr/>
              </p:nvSpPr>
              <p:spPr>
                <a:xfrm>
                  <a:off x="3177943" y="1407807"/>
                  <a:ext cx="1448578" cy="1568564"/>
                </a:xfrm>
                <a:prstGeom prst="ellipse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3153881" y="2032732"/>
                  <a:ext cx="1514710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彈性選系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sp>
            <p:nvSpPr>
              <p:cNvPr id="79" name="內容版面配置區 8"/>
              <p:cNvSpPr txBox="1">
                <a:spLocks/>
              </p:cNvSpPr>
              <p:nvPr/>
            </p:nvSpPr>
            <p:spPr>
              <a:xfrm>
                <a:off x="6185346" y="3410534"/>
                <a:ext cx="1916928" cy="1338940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2" indent="-28575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108.2 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調查就學意願</a:t>
                </a:r>
              </a:p>
              <a:p>
                <a:pPr marL="285750" lvl="2" indent="-28575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109.4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學校確認彈性選系  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               申請時程與程序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85750" lvl="2" indent="-28575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109.5-7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向原錄取學校申  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                   請彈性選系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82" name="向下箭號 81"/>
              <p:cNvSpPr/>
              <p:nvPr/>
            </p:nvSpPr>
            <p:spPr>
              <a:xfrm>
                <a:off x="7019351" y="3119399"/>
                <a:ext cx="360000" cy="33452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15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4" name="內容版面配置區 8"/>
          <p:cNvSpPr txBox="1">
            <a:spLocks/>
          </p:cNvSpPr>
          <p:nvPr/>
        </p:nvSpPr>
        <p:spPr>
          <a:xfrm>
            <a:off x="3007378" y="3018543"/>
            <a:ext cx="3057497" cy="3839457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技專校院甄選入學</a:t>
            </a:r>
            <a:endParaRPr lang="en-US" altLang="zh-Hant" sz="1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108.2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調查就學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意願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108.3-7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學校提供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對應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科系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                   名額</a:t>
            </a:r>
            <a:endParaRPr lang="en-US" altLang="zh-Hant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8</a:t>
            </a:r>
            <a:r>
              <a:rPr lang="en-US" altLang="zh-Hant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.1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</a:t>
            </a:r>
            <a:r>
              <a:rPr lang="zh-Hant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招生</a:t>
            </a:r>
            <a:r>
              <a:rPr lang="zh-Hant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名額</a:t>
            </a:r>
            <a:r>
              <a:rPr lang="zh-Hant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核定</a:t>
            </a:r>
            <a:endParaRPr lang="en-US" altLang="zh-Hant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                   簡章公告</a:t>
            </a:r>
            <a:endParaRPr lang="zh-Hant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</a:t>
            </a:r>
            <a:r>
              <a:rPr lang="en-US" altLang="zh-Hant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4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Hant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109.7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放榜</a:t>
            </a:r>
            <a:endParaRPr lang="en-US" altLang="zh-Hant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一般大學個人申請</a:t>
            </a:r>
            <a:endParaRPr lang="en-US" altLang="zh-Hant" sz="1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108.2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調查就學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意願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108.3-7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學校提供對應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科系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                  名額</a:t>
            </a:r>
            <a:endParaRPr lang="en-US" altLang="zh-Hant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8</a:t>
            </a:r>
            <a:r>
              <a:rPr lang="en-US" altLang="zh-Hant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.1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Hant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招生名額核定</a:t>
            </a:r>
            <a:endParaRPr lang="en-US" altLang="zh-Hant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                 簡章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公告</a:t>
            </a:r>
            <a:endParaRPr lang="zh-Hant" altLang="en-US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9.4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Hant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109.5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放榜</a:t>
            </a:r>
            <a:endParaRPr lang="en-US" altLang="zh-Hant" sz="14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pic>
        <p:nvPicPr>
          <p:cNvPr id="2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926845" y="738571"/>
            <a:ext cx="295143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b="1" kern="0" dirty="0" smtClean="0">
                <a:solidFill>
                  <a:srgbClr val="0619C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華康儷黑 Std W3"/>
              </a:rPr>
              <a:t>★ </a:t>
            </a:r>
            <a:r>
              <a:rPr lang="zh-TW" altLang="en-US" b="1" kern="0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至少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完成</a:t>
            </a:r>
            <a:r>
              <a:rPr lang="en-US" altLang="zh-TW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年的體驗學習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926845" y="5316844"/>
            <a:ext cx="2520000" cy="14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sz="16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以</a:t>
            </a:r>
            <a:r>
              <a:rPr lang="en-US" altLang="zh-TW" sz="16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106</a:t>
            </a:r>
            <a:r>
              <a:rPr lang="zh-TW" altLang="en-US" sz="16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學年度應屆畢業生，職場、學習及國際體驗滿</a:t>
            </a:r>
            <a:r>
              <a:rPr lang="en-US" altLang="zh-TW" sz="16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sz="16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年為例。</a:t>
            </a:r>
            <a:endParaRPr lang="en-US" altLang="zh-TW" sz="1600" kern="0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TW" sz="16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107</a:t>
            </a:r>
            <a:r>
              <a:rPr lang="zh-TW" altLang="en-US" sz="16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學年度月份及辦理事項同。</a:t>
            </a:r>
            <a:endParaRPr lang="zh-TW" altLang="en-US" sz="1600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</p:spTree>
    <p:extLst>
      <p:ext uri="{BB962C8B-B14F-4D97-AF65-F5344CB8AC3E}">
        <p14:creationId xmlns:p14="http://schemas.microsoft.com/office/powerpoint/2010/main" val="5989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1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 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</a:t>
            </a:r>
            <a:r>
              <a:rPr lang="en-US" altLang="zh-TW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準備金及就業津貼</a:t>
            </a:r>
          </a:p>
        </p:txBody>
      </p:sp>
      <p:grpSp>
        <p:nvGrpSpPr>
          <p:cNvPr id="65" name="群組 64"/>
          <p:cNvGrpSpPr/>
          <p:nvPr/>
        </p:nvGrpSpPr>
        <p:grpSpPr>
          <a:xfrm>
            <a:off x="589693" y="1632507"/>
            <a:ext cx="2552052" cy="3059999"/>
            <a:chOff x="740617" y="1630150"/>
            <a:chExt cx="2552052" cy="2794548"/>
          </a:xfrm>
        </p:grpSpPr>
        <p:sp>
          <p:nvSpPr>
            <p:cNvPr id="9" name="圓角矩形 8"/>
            <p:cNvSpPr/>
            <p:nvPr/>
          </p:nvSpPr>
          <p:spPr>
            <a:xfrm>
              <a:off x="740617" y="1630150"/>
              <a:ext cx="2552052" cy="27945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04206" y="1671491"/>
              <a:ext cx="2262416" cy="526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青年儲蓄帳戶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14" name="圓角化同側角落矩形 13"/>
            <p:cNvSpPr/>
            <p:nvPr/>
          </p:nvSpPr>
          <p:spPr>
            <a:xfrm flipV="1">
              <a:off x="852126" y="2221410"/>
              <a:ext cx="2340299" cy="205993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937028" y="2343018"/>
              <a:ext cx="2160000" cy="173883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參與「青年就業領航計畫」將設青年儲蓄帳戶</a:t>
              </a:r>
              <a:r>
                <a:rPr lang="zh-TW" altLang="en-US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（</a:t>
              </a:r>
              <a:r>
                <a: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24</a:t>
              </a:r>
              <a:r>
                <a:rPr lang="zh-TW" altLang="en-US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萬元、</a:t>
              </a:r>
              <a:r>
                <a: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36</a:t>
              </a:r>
              <a:r>
                <a: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萬元）</a:t>
              </a: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853833" y="1605346"/>
            <a:ext cx="4695363" cy="5080028"/>
            <a:chOff x="3623013" y="1605346"/>
            <a:chExt cx="4780370" cy="5080028"/>
          </a:xfrm>
        </p:grpSpPr>
        <p:grpSp>
          <p:nvGrpSpPr>
            <p:cNvPr id="54" name="群組 53"/>
            <p:cNvGrpSpPr/>
            <p:nvPr/>
          </p:nvGrpSpPr>
          <p:grpSpPr>
            <a:xfrm>
              <a:off x="3623013" y="1605346"/>
              <a:ext cx="4764729" cy="2232000"/>
              <a:chOff x="3580870" y="1605346"/>
              <a:chExt cx="4764729" cy="2232000"/>
            </a:xfrm>
          </p:grpSpPr>
          <p:sp>
            <p:nvSpPr>
              <p:cNvPr id="38" name="圓角矩形 37"/>
              <p:cNvSpPr/>
              <p:nvPr/>
            </p:nvSpPr>
            <p:spPr>
              <a:xfrm>
                <a:off x="3580870" y="1605346"/>
                <a:ext cx="4764729" cy="2232000"/>
              </a:xfrm>
              <a:prstGeom prst="roundRec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圓角化同側角落矩形 31"/>
              <p:cNvSpPr/>
              <p:nvPr/>
            </p:nvSpPr>
            <p:spPr>
              <a:xfrm flipV="1">
                <a:off x="3685228" y="2258067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735572" y="1682870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就學、就業及創業準備金</a:t>
                </a:r>
              </a:p>
            </p:txBody>
          </p:sp>
          <p:sp>
            <p:nvSpPr>
              <p:cNvPr id="44" name="內容版面配置區 8"/>
              <p:cNvSpPr txBox="1">
                <a:spLocks/>
              </p:cNvSpPr>
              <p:nvPr/>
            </p:nvSpPr>
            <p:spPr>
              <a:xfrm>
                <a:off x="3771189" y="2267995"/>
                <a:ext cx="4398211" cy="142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教育部每月補助就學、就業及創業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準備金</a:t>
                </a:r>
                <a:r>
                  <a:rPr lang="en-US" altLang="zh-TW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元，至多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年累存</a:t>
                </a:r>
                <a:r>
                  <a:rPr lang="en-US" altLang="zh-TW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（自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就業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保險日起，每滿</a:t>
                </a:r>
                <a:r>
                  <a:rPr lang="en-US" altLang="zh-TW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30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日為</a:t>
                </a:r>
                <a:r>
                  <a:rPr lang="en-US" altLang="zh-TW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個月發給）</a:t>
                </a:r>
                <a:endPara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3623013" y="4453374"/>
              <a:ext cx="4780370" cy="2232000"/>
              <a:chOff x="2339752" y="4467813"/>
              <a:chExt cx="4780370" cy="2232000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2339752" y="4467813"/>
                <a:ext cx="4780370" cy="2232000"/>
              </a:xfrm>
              <a:prstGeom prst="roundRect">
                <a:avLst/>
              </a:prstGeom>
              <a:solidFill>
                <a:srgbClr val="8239A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圓角化同側角落矩形 48"/>
              <p:cNvSpPr/>
              <p:nvPr/>
            </p:nvSpPr>
            <p:spPr>
              <a:xfrm flipV="1">
                <a:off x="2444110" y="5136856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94454" y="4564941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穩定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就業津貼</a:t>
                </a:r>
              </a:p>
            </p:txBody>
          </p:sp>
          <p:sp>
            <p:nvSpPr>
              <p:cNvPr id="51" name="內容版面配置區 8"/>
              <p:cNvSpPr txBox="1">
                <a:spLocks/>
              </p:cNvSpPr>
              <p:nvPr/>
            </p:nvSpPr>
            <p:spPr>
              <a:xfrm>
                <a:off x="2530071" y="5145390"/>
                <a:ext cx="4398211" cy="14406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勞動部每月補助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穩定就業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津貼</a:t>
                </a:r>
                <a:r>
                  <a:rPr lang="en-US" altLang="zh-TW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領取</a:t>
                </a:r>
                <a:r>
                  <a:rPr lang="en-US" altLang="zh-TW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萬元（自就業保險日起，每滿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30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日為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個月發給）</a:t>
                </a:r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" y="4432040"/>
            <a:ext cx="2072822" cy="24259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17069" y="2135853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52367" y="3304869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1429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16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4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0" y="562491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8. 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28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界定</a:t>
            </a:r>
            <a:r>
              <a:rPr lang="zh-TW" altLang="en-US" sz="28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盤點及產業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類別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424016" y="4147857"/>
            <a:ext cx="3960000" cy="2340001"/>
            <a:chOff x="1224229" y="2135365"/>
            <a:chExt cx="7141025" cy="2462299"/>
          </a:xfrm>
        </p:grpSpPr>
        <p:sp>
          <p:nvSpPr>
            <p:cNvPr id="20" name="圓角矩形 19"/>
            <p:cNvSpPr/>
            <p:nvPr/>
          </p:nvSpPr>
          <p:spPr>
            <a:xfrm>
              <a:off x="1232087" y="2135365"/>
              <a:ext cx="7133167" cy="2462299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圓角化同側角落矩形 20"/>
            <p:cNvSpPr/>
            <p:nvPr/>
          </p:nvSpPr>
          <p:spPr>
            <a:xfrm flipV="1">
              <a:off x="1392754" y="2791904"/>
              <a:ext cx="6770990" cy="170466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24229" y="2275410"/>
              <a:ext cx="7133165" cy="4469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優質職缺盤點</a:t>
              </a:r>
            </a:p>
          </p:txBody>
        </p:sp>
        <p:sp>
          <p:nvSpPr>
            <p:cNvPr id="23" name="內容版面配置區 8"/>
            <p:cNvSpPr txBox="1">
              <a:spLocks/>
            </p:cNvSpPr>
            <p:nvPr/>
          </p:nvSpPr>
          <p:spPr>
            <a:xfrm>
              <a:off x="1385676" y="2801429"/>
              <a:ext cx="6776509" cy="170466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由勞動部彙整各目的事業主管機關</a:t>
              </a:r>
              <a:r>
                <a:rPr lang="zh-TW" altLang="en-US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（內政部、經濟部、交通部、農委會、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衛福</a:t>
              </a:r>
              <a:r>
                <a:rPr lang="zh-TW" altLang="en-US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部、環保署、文化部、科技部、金管會、原民會、客委會等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相關部會</a:t>
              </a:r>
              <a:r>
                <a:rPr lang="zh-TW" altLang="en-US" sz="1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）所推薦之優質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職缺 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27629" y="1533271"/>
            <a:ext cx="3960000" cy="2340000"/>
            <a:chOff x="1248833" y="4448317"/>
            <a:chExt cx="7149995" cy="1972237"/>
          </a:xfrm>
        </p:grpSpPr>
        <p:sp>
          <p:nvSpPr>
            <p:cNvPr id="25" name="圓角矩形 24"/>
            <p:cNvSpPr/>
            <p:nvPr/>
          </p:nvSpPr>
          <p:spPr>
            <a:xfrm>
              <a:off x="1248833" y="4448317"/>
              <a:ext cx="7133167" cy="1972237"/>
            </a:xfrm>
            <a:prstGeom prst="roundRect">
              <a:avLst/>
            </a:prstGeom>
            <a:solidFill>
              <a:srgbClr val="139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圓角化同側角落矩形 25"/>
            <p:cNvSpPr/>
            <p:nvPr/>
          </p:nvSpPr>
          <p:spPr>
            <a:xfrm flipV="1">
              <a:off x="1435811" y="4966147"/>
              <a:ext cx="6776509" cy="136539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65661" y="4570963"/>
              <a:ext cx="7133167" cy="3579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優質職缺界定</a:t>
              </a: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1450232" y="4966151"/>
              <a:ext cx="6776509" cy="136539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符合具發展性、技術性、安全性、優於最低工資水準、優良的勞動條件；安全性與優良的勞動條件為</a:t>
              </a:r>
              <a:r>
                <a:rPr lang="zh-TW" altLang="en-US" sz="1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必要條件</a:t>
              </a:r>
              <a:endParaRPr lang="en-US" altLang="zh-TW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6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17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5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4753073" y="1530349"/>
            <a:ext cx="3960000" cy="2340000"/>
            <a:chOff x="898851" y="1823729"/>
            <a:chExt cx="4023533" cy="4078035"/>
          </a:xfrm>
        </p:grpSpPr>
        <p:sp>
          <p:nvSpPr>
            <p:cNvPr id="33" name="圓角矩形 32"/>
            <p:cNvSpPr/>
            <p:nvPr/>
          </p:nvSpPr>
          <p:spPr>
            <a:xfrm>
              <a:off x="898851" y="1823729"/>
              <a:ext cx="4016795" cy="4078035"/>
            </a:xfrm>
            <a:prstGeom prst="roundRect">
              <a:avLst/>
            </a:prstGeom>
            <a:solidFill>
              <a:srgbClr val="139B9B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圓角化同側角落矩形 33"/>
            <p:cNvSpPr/>
            <p:nvPr/>
          </p:nvSpPr>
          <p:spPr>
            <a:xfrm flipV="1">
              <a:off x="1011247" y="2934258"/>
              <a:ext cx="3815955" cy="28232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內容版面配置區 8"/>
            <p:cNvSpPr txBox="1">
              <a:spLocks/>
            </p:cNvSpPr>
            <p:nvPr/>
          </p:nvSpPr>
          <p:spPr>
            <a:xfrm>
              <a:off x="1005733" y="2922672"/>
              <a:ext cx="3815955" cy="282325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傳統</a:t>
              </a:r>
              <a:r>
                <a:rPr lang="zh-TW" altLang="en-US" sz="1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技藝、農業、文創、工業、商業</a:t>
              </a:r>
              <a:endParaRPr lang="zh-TW" altLang="en-US" sz="1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「五加二」產業創新（亞洲</a:t>
              </a:r>
              <a:r>
                <a:rPr lang="en-US" altLang="zh-TW" sz="1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•</a:t>
              </a:r>
              <a:r>
                <a:rPr lang="zh-TW" altLang="en-US" sz="14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矽谷、智慧機械、綠能科技、生技醫藥、國防航太、新農業及循環經濟）等</a:t>
              </a:r>
              <a:r>
                <a:rPr lang="zh-TW" altLang="en-US" sz="1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產業</a:t>
              </a:r>
              <a:endParaRPr lang="zh-TW" altLang="en-US" sz="1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05589" y="1990481"/>
              <a:ext cx="4016795" cy="836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產業類別</a:t>
              </a:r>
            </a:p>
          </p:txBody>
        </p:sp>
      </p:grpSp>
      <p:sp>
        <p:nvSpPr>
          <p:cNvPr id="37" name="圓角矩形 36"/>
          <p:cNvSpPr/>
          <p:nvPr/>
        </p:nvSpPr>
        <p:spPr>
          <a:xfrm>
            <a:off x="4760230" y="4138805"/>
            <a:ext cx="3960000" cy="2340000"/>
          </a:xfrm>
          <a:prstGeom prst="roundRect">
            <a:avLst/>
          </a:prstGeom>
          <a:solidFill>
            <a:srgbClr val="8239AD"/>
          </a:solidFill>
          <a:ln w="63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圓角化同側角落矩形 37"/>
          <p:cNvSpPr/>
          <p:nvPr/>
        </p:nvSpPr>
        <p:spPr>
          <a:xfrm flipV="1">
            <a:off x="4943170" y="4788902"/>
            <a:ext cx="3585600" cy="16200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內容版面配置區 8"/>
          <p:cNvSpPr txBox="1">
            <a:spLocks/>
          </p:cNvSpPr>
          <p:nvPr/>
        </p:nvSpPr>
        <p:spPr>
          <a:xfrm>
            <a:off x="4859932" y="4774841"/>
            <a:ext cx="3754800" cy="1620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l"/>
            </a:pPr>
            <a:r>
              <a:rPr lang="zh-TW" altLang="en-US" sz="1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具技術性及發展性</a:t>
            </a: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l"/>
            </a:pPr>
            <a:r>
              <a:rPr lang="zh-TW" altLang="en-US" sz="1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國家產業政策發展需要</a:t>
            </a: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l"/>
            </a:pP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文化技藝傳承或區域</a:t>
            </a: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l"/>
            </a:pP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產業聚群</a:t>
            </a:r>
            <a:r>
              <a:rPr lang="zh-TW" altLang="en-US" sz="1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特色</a:t>
            </a: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l"/>
            </a:pPr>
            <a:r>
              <a:rPr lang="zh-TW" altLang="en-US" sz="1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符合北、中、南、</a:t>
            </a: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東</a:t>
            </a:r>
            <a:r>
              <a:rPr lang="en-US" altLang="zh-TW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區域發展</a:t>
            </a:r>
            <a:r>
              <a:rPr lang="zh-TW" altLang="en-US" sz="1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衡平性</a:t>
            </a:r>
          </a:p>
        </p:txBody>
      </p:sp>
      <p:sp>
        <p:nvSpPr>
          <p:cNvPr id="40" name="矩形 39"/>
          <p:cNvSpPr/>
          <p:nvPr/>
        </p:nvSpPr>
        <p:spPr>
          <a:xfrm>
            <a:off x="4894727" y="4253247"/>
            <a:ext cx="36000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產業特性</a:t>
            </a:r>
          </a:p>
        </p:txBody>
      </p:sp>
    </p:spTree>
    <p:extLst>
      <p:ext uri="{BB962C8B-B14F-4D97-AF65-F5344CB8AC3E}">
        <p14:creationId xmlns:p14="http://schemas.microsoft.com/office/powerpoint/2010/main" val="2439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0" y="56248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9. 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缺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媒合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98" name="群組 97"/>
          <p:cNvGrpSpPr/>
          <p:nvPr/>
        </p:nvGrpSpPr>
        <p:grpSpPr>
          <a:xfrm>
            <a:off x="330528" y="2707689"/>
            <a:ext cx="8356272" cy="3018408"/>
            <a:chOff x="1447733" y="1926366"/>
            <a:chExt cx="7260635" cy="3095338"/>
          </a:xfrm>
        </p:grpSpPr>
        <p:grpSp>
          <p:nvGrpSpPr>
            <p:cNvPr id="97" name="群組 96"/>
            <p:cNvGrpSpPr/>
            <p:nvPr/>
          </p:nvGrpSpPr>
          <p:grpSpPr>
            <a:xfrm>
              <a:off x="1448604" y="1926366"/>
              <a:ext cx="4935240" cy="768370"/>
              <a:chOff x="1448604" y="1926366"/>
              <a:chExt cx="4935240" cy="768370"/>
            </a:xfrm>
          </p:grpSpPr>
          <p:sp>
            <p:nvSpPr>
              <p:cNvPr id="71" name="內容版面配置區 8"/>
              <p:cNvSpPr txBox="1">
                <a:spLocks/>
              </p:cNvSpPr>
              <p:nvPr/>
            </p:nvSpPr>
            <p:spPr>
              <a:xfrm>
                <a:off x="3263148" y="2042580"/>
                <a:ext cx="3120696" cy="5301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勞動部於</a:t>
                </a:r>
                <a:r>
                  <a:rPr lang="en-US" altLang="zh-TW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107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8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前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完成就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業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媒合</a:t>
                </a:r>
                <a:endParaRPr lang="zh-TW" altLang="en-US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77" name="群組 76"/>
              <p:cNvGrpSpPr/>
              <p:nvPr/>
            </p:nvGrpSpPr>
            <p:grpSpPr>
              <a:xfrm>
                <a:off x="1448604" y="1926366"/>
                <a:ext cx="1229238" cy="768370"/>
                <a:chOff x="1463512" y="1926366"/>
                <a:chExt cx="1229238" cy="768370"/>
              </a:xfrm>
            </p:grpSpPr>
            <p:sp>
              <p:nvSpPr>
                <p:cNvPr id="57" name="六邊形 56"/>
                <p:cNvSpPr/>
                <p:nvPr/>
              </p:nvSpPr>
              <p:spPr>
                <a:xfrm>
                  <a:off x="1466385" y="1926366"/>
                  <a:ext cx="1226364" cy="768370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1463512" y="2031995"/>
                  <a:ext cx="1229238" cy="5486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</a:t>
                  </a:r>
                  <a:r>
                    <a:rPr lang="zh-TW" altLang="en-US" sz="20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時間</a:t>
                  </a:r>
                  <a:endPara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cxnSp>
            <p:nvCxnSpPr>
              <p:cNvPr id="75" name="直線箭頭接點 74"/>
              <p:cNvCxnSpPr/>
              <p:nvPr/>
            </p:nvCxnSpPr>
            <p:spPr>
              <a:xfrm>
                <a:off x="2768411" y="2310179"/>
                <a:ext cx="470761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群組 95"/>
            <p:cNvGrpSpPr/>
            <p:nvPr/>
          </p:nvGrpSpPr>
          <p:grpSpPr>
            <a:xfrm>
              <a:off x="1447733" y="2918614"/>
              <a:ext cx="7260635" cy="953852"/>
              <a:chOff x="1447733" y="2867400"/>
              <a:chExt cx="7260635" cy="953852"/>
            </a:xfrm>
          </p:grpSpPr>
          <p:sp>
            <p:nvSpPr>
              <p:cNvPr id="78" name="內容版面配置區 8"/>
              <p:cNvSpPr txBox="1">
                <a:spLocks/>
              </p:cNvSpPr>
              <p:nvPr/>
            </p:nvSpPr>
            <p:spPr>
              <a:xfrm>
                <a:off x="3261470" y="2867400"/>
                <a:ext cx="5446898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職缺媒合在地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化</a:t>
                </a:r>
                <a:endParaRPr lang="en-US" altLang="zh-TW" sz="17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辦理分區就業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博覽會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</a:t>
                </a:r>
                <a:r>
                  <a:rPr lang="zh-TW" altLang="zh-TW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單一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或聯合</a:t>
                </a:r>
                <a:r>
                  <a:rPr lang="zh-TW" altLang="zh-TW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企業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媒合</a:t>
                </a:r>
                <a:r>
                  <a:rPr lang="zh-TW" altLang="zh-TW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專人就業媒合服務</a:t>
                </a:r>
                <a:endParaRPr lang="zh-TW" altLang="en-US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79" name="群組 78"/>
              <p:cNvGrpSpPr/>
              <p:nvPr/>
            </p:nvGrpSpPr>
            <p:grpSpPr>
              <a:xfrm>
                <a:off x="1447733" y="2960654"/>
                <a:ext cx="1254938" cy="768369"/>
                <a:chOff x="1462641" y="1807776"/>
                <a:chExt cx="1254938" cy="768369"/>
              </a:xfrm>
            </p:grpSpPr>
            <p:sp>
              <p:nvSpPr>
                <p:cNvPr id="80" name="六邊形 79"/>
                <p:cNvSpPr/>
                <p:nvPr/>
              </p:nvSpPr>
              <p:spPr>
                <a:xfrm>
                  <a:off x="1466385" y="1807776"/>
                  <a:ext cx="1251194" cy="768369"/>
                </a:xfrm>
                <a:prstGeom prst="hexagon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462641" y="1924126"/>
                  <a:ext cx="1230109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媒合方式</a:t>
                  </a:r>
                </a:p>
              </p:txBody>
            </p:sp>
          </p:grpSp>
          <p:cxnSp>
            <p:nvCxnSpPr>
              <p:cNvPr id="82" name="直線箭頭接點 81"/>
              <p:cNvCxnSpPr/>
              <p:nvPr/>
            </p:nvCxnSpPr>
            <p:spPr>
              <a:xfrm>
                <a:off x="2772646" y="3351586"/>
                <a:ext cx="470761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群組 94"/>
            <p:cNvGrpSpPr/>
            <p:nvPr/>
          </p:nvGrpSpPr>
          <p:grpSpPr>
            <a:xfrm>
              <a:off x="1450595" y="4067853"/>
              <a:ext cx="4766661" cy="953851"/>
              <a:chOff x="1450595" y="4024057"/>
              <a:chExt cx="4766661" cy="953851"/>
            </a:xfrm>
          </p:grpSpPr>
          <p:grpSp>
            <p:nvGrpSpPr>
              <p:cNvPr id="84" name="群組 83"/>
              <p:cNvGrpSpPr/>
              <p:nvPr/>
            </p:nvGrpSpPr>
            <p:grpSpPr>
              <a:xfrm>
                <a:off x="1450595" y="4105190"/>
                <a:ext cx="1252076" cy="768369"/>
                <a:chOff x="1465503" y="1728176"/>
                <a:chExt cx="1252076" cy="768369"/>
              </a:xfrm>
            </p:grpSpPr>
            <p:sp>
              <p:nvSpPr>
                <p:cNvPr id="85" name="六邊形 84"/>
                <p:cNvSpPr/>
                <p:nvPr/>
              </p:nvSpPr>
              <p:spPr>
                <a:xfrm>
                  <a:off x="1466385" y="1728176"/>
                  <a:ext cx="1251194" cy="768369"/>
                </a:xfrm>
                <a:prstGeom prst="hexagon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1465503" y="1836371"/>
                  <a:ext cx="1227245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職場轉銜</a:t>
                  </a:r>
                </a:p>
              </p:txBody>
            </p:sp>
          </p:grpSp>
          <p:cxnSp>
            <p:nvCxnSpPr>
              <p:cNvPr id="87" name="直線箭頭接點 86"/>
              <p:cNvCxnSpPr/>
              <p:nvPr/>
            </p:nvCxnSpPr>
            <p:spPr>
              <a:xfrm>
                <a:off x="2760427" y="4491875"/>
                <a:ext cx="470761" cy="0"/>
              </a:xfrm>
              <a:prstGeom prst="straightConnector1">
                <a:avLst/>
              </a:prstGeom>
              <a:ln>
                <a:solidFill>
                  <a:srgbClr val="8239A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內容版面配置區 8"/>
              <p:cNvSpPr txBox="1">
                <a:spLocks/>
              </p:cNvSpPr>
              <p:nvPr/>
            </p:nvSpPr>
            <p:spPr>
              <a:xfrm>
                <a:off x="3255524" y="4024057"/>
                <a:ext cx="2961732" cy="9538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defPPr>
                  <a:defRPr lang="zh-TW"/>
                </a:defPPr>
                <a:lvl1pPr indent="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Arial"/>
                  <a:buNone/>
                  <a:defRPr sz="5000" ker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/>
                  <a:buChar char="–"/>
                  <a:defRPr sz="2800"/>
                </a:lvl2pPr>
                <a:lvl3pPr marL="1143000" indent="-228600" defTabSz="457200">
                  <a:spcBef>
                    <a:spcPct val="20000"/>
                  </a:spcBef>
                  <a:buFont typeface="Arial"/>
                  <a:buChar char="•"/>
                  <a:defRPr sz="2400"/>
                </a:lvl3pPr>
                <a:lvl4pPr marL="1600200" indent="-228600" defTabSz="457200">
                  <a:spcBef>
                    <a:spcPct val="20000"/>
                  </a:spcBef>
                  <a:buFont typeface="Arial"/>
                  <a:buChar char="–"/>
                  <a:defRPr sz="2000"/>
                </a:lvl4pPr>
                <a:lvl5pPr marL="2057400" indent="-228600" defTabSz="457200">
                  <a:spcBef>
                    <a:spcPct val="20000"/>
                  </a:spcBef>
                  <a:buFont typeface="Arial"/>
                  <a:buChar char="»"/>
                  <a:defRPr sz="2000"/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年限</a:t>
                </a:r>
                <a:r>
                  <a:rPr lang="en-US" altLang="zh-TW" sz="1700" b="1" dirty="0"/>
                  <a:t>1</a:t>
                </a:r>
                <a:r>
                  <a:rPr lang="zh-TW" altLang="zh-TW" sz="1700" b="1" dirty="0" smtClean="0"/>
                  <a:t>次</a:t>
                </a:r>
                <a:endParaRPr lang="zh-TW" altLang="zh-TW" sz="1700" b="1" dirty="0">
                  <a:solidFill>
                    <a:srgbClr val="FF0000"/>
                  </a:solidFill>
                </a:endParaRPr>
              </a:p>
              <a:p>
                <a:r>
                  <a:rPr lang="zh-TW" altLang="zh-TW" sz="1700" b="1" dirty="0">
                    <a:solidFill>
                      <a:srgbClr val="FF0000"/>
                    </a:solidFill>
                  </a:rPr>
                  <a:t>每次</a:t>
                </a:r>
                <a:r>
                  <a:rPr lang="zh-TW" altLang="en-US" sz="1700" b="1" dirty="0">
                    <a:solidFill>
                      <a:srgbClr val="FF0000"/>
                    </a:solidFill>
                  </a:rPr>
                  <a:t>職場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轉銜時間不能超過</a:t>
                </a:r>
                <a:r>
                  <a:rPr lang="en-US" altLang="zh-TW" sz="1700" b="1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個</a:t>
                </a:r>
                <a:r>
                  <a:rPr lang="zh-TW" altLang="zh-TW" sz="1700" b="1" dirty="0" smtClean="0">
                    <a:solidFill>
                      <a:srgbClr val="FF0000"/>
                    </a:solidFill>
                  </a:rPr>
                  <a:t>月</a:t>
                </a:r>
                <a:endParaRPr lang="zh-TW" altLang="en-US" sz="17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9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18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61025"/>
            <a:ext cx="1497322" cy="12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內容版面配置區 8"/>
          <p:cNvSpPr txBox="1">
            <a:spLocks/>
          </p:cNvSpPr>
          <p:nvPr/>
        </p:nvSpPr>
        <p:spPr>
          <a:xfrm>
            <a:off x="2411117" y="1509892"/>
            <a:ext cx="5285084" cy="93014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107</a:t>
            </a:r>
            <a:r>
              <a:rPr lang="zh-TW" altLang="en-US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7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</a:t>
            </a:r>
            <a:r>
              <a:rPr lang="zh-TW" altLang="en-US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公布職缺類別</a:t>
            </a:r>
            <a:endParaRPr lang="en-US" altLang="zh-TW" sz="17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107</a:t>
            </a:r>
            <a:r>
              <a:rPr lang="zh-TW" altLang="en-US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5</a:t>
            </a:r>
            <a:r>
              <a:rPr lang="zh-TW" altLang="en-US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月公布優質職缺名額、職稱、工作內容及薪資</a:t>
            </a:r>
            <a:endParaRPr lang="en-US" altLang="zh-TW" sz="17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26" name="六邊形 25"/>
          <p:cNvSpPr/>
          <p:nvPr/>
        </p:nvSpPr>
        <p:spPr>
          <a:xfrm>
            <a:off x="376980" y="1618583"/>
            <a:ext cx="1440000" cy="749274"/>
          </a:xfrm>
          <a:prstGeom prst="hexagon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箭頭接點 81"/>
          <p:cNvCxnSpPr/>
          <p:nvPr/>
        </p:nvCxnSpPr>
        <p:spPr>
          <a:xfrm>
            <a:off x="1871741" y="1982048"/>
            <a:ext cx="523356" cy="0"/>
          </a:xfrm>
          <a:prstGeom prst="straightConnector1">
            <a:avLst/>
          </a:prstGeom>
          <a:ln>
            <a:solidFill>
              <a:srgbClr val="139B9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97472" y="1731610"/>
            <a:ext cx="1377365" cy="4743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職缺公告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29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體驗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期間進修方式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525208" y="1752478"/>
            <a:ext cx="8092246" cy="4680001"/>
            <a:chOff x="471940" y="1752478"/>
            <a:chExt cx="8092246" cy="4680001"/>
          </a:xfrm>
        </p:grpSpPr>
        <p:grpSp>
          <p:nvGrpSpPr>
            <p:cNvPr id="34" name="群組 33"/>
            <p:cNvGrpSpPr/>
            <p:nvPr/>
          </p:nvGrpSpPr>
          <p:grpSpPr>
            <a:xfrm>
              <a:off x="471940" y="1752479"/>
              <a:ext cx="3780000" cy="4680000"/>
              <a:chOff x="471940" y="1752479"/>
              <a:chExt cx="3780000" cy="4680000"/>
            </a:xfrm>
          </p:grpSpPr>
          <p:sp>
            <p:nvSpPr>
              <p:cNvPr id="30" name="圓角矩形 29"/>
              <p:cNvSpPr/>
              <p:nvPr/>
            </p:nvSpPr>
            <p:spPr>
              <a:xfrm>
                <a:off x="471940" y="1752479"/>
                <a:ext cx="3780000" cy="4680000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圓角化同側角落矩形 30"/>
              <p:cNvSpPr/>
              <p:nvPr/>
            </p:nvSpPr>
            <p:spPr>
              <a:xfrm flipV="1">
                <a:off x="588748" y="2484349"/>
                <a:ext cx="3528000" cy="378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內容版面配置區 8"/>
              <p:cNvSpPr txBox="1">
                <a:spLocks/>
              </p:cNvSpPr>
              <p:nvPr/>
            </p:nvSpPr>
            <p:spPr>
              <a:xfrm>
                <a:off x="810356" y="2485744"/>
                <a:ext cx="3096000" cy="293465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為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鼓勵青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在職場、學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習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及國際體驗期間持續探索及提升知能，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可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於徵得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雇主同意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後，利用夜間、假日或非工作時間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修讀未具正式學籍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之進修推廣學分課程、技能（證照）課程或在職訓練等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98605" y="1793010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修讀推廣學分課程</a:t>
                </a: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4784186" y="1752478"/>
              <a:ext cx="3780000" cy="4680000"/>
              <a:chOff x="4784186" y="1752478"/>
              <a:chExt cx="3780000" cy="4680000"/>
            </a:xfrm>
          </p:grpSpPr>
          <p:sp>
            <p:nvSpPr>
              <p:cNvPr id="26" name="圓角矩形 25"/>
              <p:cNvSpPr/>
              <p:nvPr/>
            </p:nvSpPr>
            <p:spPr>
              <a:xfrm>
                <a:off x="4784186" y="1752478"/>
                <a:ext cx="3780000" cy="4680000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圓角化同側角落矩形 26"/>
              <p:cNvSpPr/>
              <p:nvPr/>
            </p:nvSpPr>
            <p:spPr>
              <a:xfrm flipV="1">
                <a:off x="4910050" y="2484349"/>
                <a:ext cx="3528000" cy="378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5149406" y="2480678"/>
                <a:ext cx="309600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青年在職場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、學習及國際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體驗期間，如考上大學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(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含進修部</a:t>
                </a:r>
                <a:r>
                  <a:rPr lang="en-US" altLang="zh-TW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)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就讀，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具有正式學籍修讀學位，即應中止原體驗</a:t>
                </a:r>
                <a:r>
                  <a:rPr lang="zh-TW" altLang="en-US" sz="1800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計畫</a:t>
                </a:r>
                <a:endParaRPr lang="zh-TW" altLang="en-US" sz="18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919905" y="1854565"/>
                <a:ext cx="3525907" cy="49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就讀大學即中止計畫</a:t>
                </a: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19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3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</a:t>
            </a:fld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6" name="內容版面配置區 8"/>
          <p:cNvSpPr txBox="1">
            <a:spLocks/>
          </p:cNvSpPr>
          <p:nvPr/>
        </p:nvSpPr>
        <p:spPr>
          <a:xfrm>
            <a:off x="778025" y="2912061"/>
            <a:ext cx="4518163" cy="340837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大多數工業先進國家，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已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被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視為成熟且獨立的年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紀</a:t>
            </a:r>
          </a:p>
          <a:p>
            <a:pPr lvl="0" algn="just" defTabSz="914400"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</a:pPr>
            <a:endParaRPr lang="zh-TW" altLang="en-US" sz="20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總統提出，學生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歲畢業後不一定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要急忙考大學，可以先去工作、到非政府組織當志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工進行體驗等。在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經過社會歷練之後重返校園，會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更加清楚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自己所追求的目標</a:t>
            </a:r>
          </a:p>
        </p:txBody>
      </p:sp>
      <p:sp>
        <p:nvSpPr>
          <p:cNvPr id="10" name="矩形 9"/>
          <p:cNvSpPr/>
          <p:nvPr/>
        </p:nvSpPr>
        <p:spPr>
          <a:xfrm>
            <a:off x="351700" y="656424"/>
            <a:ext cx="62861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26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關鍵的</a:t>
            </a:r>
            <a:r>
              <a:rPr lang="en-US" altLang="zh-TW" sz="48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18</a:t>
            </a:r>
            <a:r>
              <a:rPr lang="zh-TW" altLang="en-US" sz="48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歲</a:t>
            </a:r>
            <a:r>
              <a:rPr lang="zh-TW" altLang="en-US" sz="2600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，</a:t>
            </a:r>
            <a:endParaRPr lang="en-US" altLang="zh-TW" sz="26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>
              <a:lnSpc>
                <a:spcPct val="120000"/>
              </a:lnSpc>
            </a:pPr>
            <a:r>
              <a:rPr lang="zh-TW" altLang="en-US" sz="30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累積下一個人生階段的基礎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556047" y="3458424"/>
            <a:ext cx="3168853" cy="339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5"/>
            <a:ext cx="9144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11.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兵役配套</a:t>
            </a:r>
            <a:r>
              <a:rPr lang="en-US" altLang="zh-TW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28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暫緩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徵兵處理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585279" y="1757858"/>
            <a:ext cx="8082469" cy="3761645"/>
            <a:chOff x="1552236" y="2076436"/>
            <a:chExt cx="5519875" cy="3761645"/>
          </a:xfrm>
        </p:grpSpPr>
        <p:grpSp>
          <p:nvGrpSpPr>
            <p:cNvPr id="33" name="群組 32"/>
            <p:cNvGrpSpPr/>
            <p:nvPr/>
          </p:nvGrpSpPr>
          <p:grpSpPr>
            <a:xfrm>
              <a:off x="1555632" y="2076436"/>
              <a:ext cx="5516479" cy="1886096"/>
              <a:chOff x="1555632" y="2076436"/>
              <a:chExt cx="5516479" cy="1886096"/>
            </a:xfrm>
          </p:grpSpPr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3722015" y="2076436"/>
                <a:ext cx="3350096" cy="1886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未出國者：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參與本方案役齡青年，可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專案延期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徵集至計畫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結束或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計畫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中止</a:t>
                </a:r>
                <a:endParaRPr lang="en-US" altLang="zh-TW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出國</a:t>
                </a: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者：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參加教育部</a:t>
                </a:r>
                <a:r>
                  <a:rPr lang="zh-TW" altLang="zh-TW" sz="20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，經審查通過之企劃出國</a:t>
                </a:r>
                <a:r>
                  <a:rPr lang="zh-TW" altLang="zh-TW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者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</a:t>
                </a:r>
                <a:r>
                  <a:rPr lang="zh-TW" altLang="zh-TW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准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許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出境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27" name="群組 26"/>
              <p:cNvGrpSpPr/>
              <p:nvPr/>
            </p:nvGrpSpPr>
            <p:grpSpPr>
              <a:xfrm>
                <a:off x="1555632" y="2387950"/>
                <a:ext cx="1598089" cy="1260000"/>
                <a:chOff x="1555632" y="1977454"/>
                <a:chExt cx="1598089" cy="1260000"/>
              </a:xfrm>
            </p:grpSpPr>
            <p:sp>
              <p:nvSpPr>
                <p:cNvPr id="25" name="五邊形 24"/>
                <p:cNvSpPr/>
                <p:nvPr/>
              </p:nvSpPr>
              <p:spPr>
                <a:xfrm>
                  <a:off x="1555632" y="1977454"/>
                  <a:ext cx="1598089" cy="1260000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555633" y="2305753"/>
                  <a:ext cx="1418302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內</a:t>
                  </a: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政部修法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cxnSp>
            <p:nvCxnSpPr>
              <p:cNvPr id="24" name="直線箭頭接點 23"/>
              <p:cNvCxnSpPr/>
              <p:nvPr/>
            </p:nvCxnSpPr>
            <p:spPr>
              <a:xfrm>
                <a:off x="3177966" y="3025880"/>
                <a:ext cx="372289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群組 31"/>
            <p:cNvGrpSpPr/>
            <p:nvPr/>
          </p:nvGrpSpPr>
          <p:grpSpPr>
            <a:xfrm>
              <a:off x="1552236" y="4578081"/>
              <a:ext cx="5376766" cy="1260000"/>
              <a:chOff x="1552236" y="4475457"/>
              <a:chExt cx="5376766" cy="1260000"/>
            </a:xfrm>
          </p:grpSpPr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3695995" y="4597555"/>
                <a:ext cx="3233007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青年就業領航計畫（職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場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體驗）</a:t>
                </a: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青年體驗學習計畫（學習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及國際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體驗）</a:t>
                </a:r>
              </a:p>
            </p:txBody>
          </p:sp>
          <p:cxnSp>
            <p:nvCxnSpPr>
              <p:cNvPr id="19" name="直線箭頭接點 18"/>
              <p:cNvCxnSpPr/>
              <p:nvPr/>
            </p:nvCxnSpPr>
            <p:spPr>
              <a:xfrm>
                <a:off x="3189754" y="5088236"/>
                <a:ext cx="372289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群組 27"/>
              <p:cNvGrpSpPr/>
              <p:nvPr/>
            </p:nvGrpSpPr>
            <p:grpSpPr>
              <a:xfrm>
                <a:off x="1552236" y="4475457"/>
                <a:ext cx="1601487" cy="1260000"/>
                <a:chOff x="1552236" y="2302623"/>
                <a:chExt cx="1601487" cy="1260000"/>
              </a:xfrm>
            </p:grpSpPr>
            <p:sp>
              <p:nvSpPr>
                <p:cNvPr id="29" name="五邊形 28"/>
                <p:cNvSpPr/>
                <p:nvPr/>
              </p:nvSpPr>
              <p:spPr>
                <a:xfrm>
                  <a:off x="1555633" y="2302623"/>
                  <a:ext cx="1598090" cy="1260000"/>
                </a:xfrm>
                <a:prstGeom prst="homePlate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552236" y="2642867"/>
                  <a:ext cx="1421699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適用範圍</a:t>
                  </a:r>
                </a:p>
              </p:txBody>
            </p:sp>
          </p:grp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20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8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>
            <a:normAutofit/>
          </a:bodyPr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21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2290272" y="2391407"/>
            <a:ext cx="4563455" cy="78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29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2" y="-9265"/>
            <a:ext cx="693738" cy="6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460294" y="1535865"/>
            <a:ext cx="930250" cy="1800000"/>
            <a:chOff x="3094" y="2834"/>
            <a:chExt cx="930250" cy="2340006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圓角矩形 43"/>
            <p:cNvSpPr/>
            <p:nvPr/>
          </p:nvSpPr>
          <p:spPr>
            <a:xfrm>
              <a:off x="3094" y="2834"/>
              <a:ext cx="930250" cy="234000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圓角矩形 4"/>
            <p:cNvSpPr/>
            <p:nvPr/>
          </p:nvSpPr>
          <p:spPr>
            <a:xfrm>
              <a:off x="21462" y="85194"/>
              <a:ext cx="864000" cy="2234833"/>
            </a:xfrm>
            <a:prstGeom prst="rect">
              <a:avLst/>
            </a:prstGeom>
            <a:solidFill>
              <a:srgbClr val="19A6A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外聘學者專家</a:t>
              </a:r>
              <a:endParaRPr 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五邊形 41"/>
          <p:cNvSpPr/>
          <p:nvPr/>
        </p:nvSpPr>
        <p:spPr>
          <a:xfrm>
            <a:off x="1546826" y="1795351"/>
            <a:ext cx="1938641" cy="1368000"/>
          </a:xfrm>
          <a:prstGeom prst="homePlate">
            <a:avLst>
              <a:gd name="adj" fmla="val 49062"/>
            </a:avLst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群組 10"/>
          <p:cNvGrpSpPr/>
          <p:nvPr/>
        </p:nvGrpSpPr>
        <p:grpSpPr>
          <a:xfrm>
            <a:off x="197865" y="3917330"/>
            <a:ext cx="1620000" cy="2340000"/>
            <a:chOff x="1089626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圓角矩形 39"/>
            <p:cNvSpPr/>
            <p:nvPr/>
          </p:nvSpPr>
          <p:spPr>
            <a:xfrm>
              <a:off x="1089626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圓角矩形 8"/>
            <p:cNvSpPr/>
            <p:nvPr/>
          </p:nvSpPr>
          <p:spPr>
            <a:xfrm>
              <a:off x="1116872" y="2612752"/>
              <a:ext cx="875758" cy="25746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zh-TW" sz="2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教育學習輔導</a:t>
              </a:r>
              <a:endParaRPr lang="en-US" altLang="zh-TW" sz="2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zh-TW" altLang="en-US" b="1" kern="12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  <a:endParaRPr lang="en-US" altLang="zh-TW" b="1" kern="12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ts val="2000"/>
                </a:lnSpc>
                <a:spcBef>
                  <a:spcPct val="0"/>
                </a:spcBef>
              </a:pPr>
              <a:r>
                <a:rPr lang="zh-TW" altLang="en-US" sz="1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生涯探索</a:t>
              </a:r>
              <a:endParaRPr lang="en-US" altLang="zh-TW" sz="13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ts val="2000"/>
                </a:lnSpc>
                <a:spcBef>
                  <a:spcPct val="0"/>
                </a:spcBef>
              </a:pPr>
              <a:r>
                <a:rPr lang="zh-TW" altLang="en-US" sz="1300" b="1" kern="120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學習輔導</a:t>
              </a:r>
              <a:endParaRPr lang="en-US" altLang="zh-TW" sz="1300" b="1" kern="1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ts val="2000"/>
                </a:lnSpc>
                <a:spcBef>
                  <a:spcPct val="0"/>
                </a:spcBef>
              </a:pPr>
              <a:r>
                <a:rPr lang="zh-TW" altLang="en-US" sz="1300" b="1" kern="120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科系認識</a:t>
              </a:r>
              <a:endParaRPr lang="en-US" altLang="zh-TW" sz="1300" b="1" kern="1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ts val="2000"/>
                </a:lnSpc>
                <a:spcBef>
                  <a:spcPct val="0"/>
                </a:spcBef>
              </a:pPr>
              <a:r>
                <a:rPr lang="zh-TW" altLang="en-US" sz="1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就學配套</a:t>
              </a:r>
              <a:endParaRPr lang="zh-TW" sz="1300" b="1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912424" y="3917330"/>
            <a:ext cx="1620000" cy="2340000"/>
            <a:chOff x="2098017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圓角矩形 37"/>
            <p:cNvSpPr/>
            <p:nvPr/>
          </p:nvSpPr>
          <p:spPr>
            <a:xfrm>
              <a:off x="2098017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圓角矩形 10"/>
            <p:cNvSpPr/>
            <p:nvPr/>
          </p:nvSpPr>
          <p:spPr>
            <a:xfrm>
              <a:off x="2125263" y="2612752"/>
              <a:ext cx="875758" cy="25746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zh-TW" altLang="en-US" sz="2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工作職場</a:t>
              </a:r>
              <a:r>
                <a:rPr lang="zh-TW" altLang="zh-TW" sz="2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</a:t>
              </a:r>
              <a:endPara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>
                <a:lnSpc>
                  <a:spcPct val="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zh-TW" altLang="en-US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</a:t>
              </a:r>
              <a:r>
                <a:rPr lang="zh-TW" altLang="en-US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</a:t>
              </a:r>
              <a:r>
                <a:rPr lang="zh-TW" altLang="en-US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</a:t>
              </a:r>
              <a:endPara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155700">
                <a:lnSpc>
                  <a:spcPts val="2000"/>
                </a:lnSpc>
                <a:spcBef>
                  <a:spcPct val="0"/>
                </a:spcBef>
              </a:pPr>
              <a:r>
                <a:rPr lang="zh-TW" altLang="en-US" sz="13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工作崗位訓練內容</a:t>
              </a:r>
              <a:endParaRPr lang="en-US" altLang="zh-TW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155700">
                <a:lnSpc>
                  <a:spcPts val="2000"/>
                </a:lnSpc>
                <a:spcBef>
                  <a:spcPct val="0"/>
                </a:spcBef>
              </a:pPr>
              <a:r>
                <a:rPr lang="zh-TW" altLang="en-US" sz="13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職場安全</a:t>
              </a:r>
              <a:endParaRPr lang="en-US" altLang="zh-TW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155700">
                <a:lnSpc>
                  <a:spcPts val="2000"/>
                </a:lnSpc>
                <a:spcBef>
                  <a:spcPct val="0"/>
                </a:spcBef>
              </a:pPr>
              <a:r>
                <a:rPr lang="zh-TW" altLang="en-US" sz="13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勞資關係</a:t>
              </a:r>
              <a:endParaRPr lang="en-US" altLang="zh-TW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155700">
                <a:lnSpc>
                  <a:spcPts val="2000"/>
                </a:lnSpc>
                <a:spcBef>
                  <a:spcPct val="0"/>
                </a:spcBef>
              </a:pPr>
              <a:r>
                <a:rPr lang="zh-TW" altLang="en-US" sz="13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轉職就業輔導</a:t>
              </a:r>
              <a:endParaRPr lang="zh-TW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五邊形 35"/>
          <p:cNvSpPr/>
          <p:nvPr/>
        </p:nvSpPr>
        <p:spPr>
          <a:xfrm>
            <a:off x="3641138" y="1797506"/>
            <a:ext cx="2947032" cy="1368000"/>
          </a:xfrm>
          <a:prstGeom prst="homePlate">
            <a:avLst/>
          </a:prstGeom>
          <a:solidFill>
            <a:srgbClr val="E46C0A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群組 13"/>
          <p:cNvGrpSpPr/>
          <p:nvPr/>
        </p:nvGrpSpPr>
        <p:grpSpPr>
          <a:xfrm>
            <a:off x="3641749" y="3915884"/>
            <a:ext cx="930250" cy="2340000"/>
            <a:chOff x="3184549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圓角矩形 33"/>
            <p:cNvSpPr/>
            <p:nvPr/>
          </p:nvSpPr>
          <p:spPr>
            <a:xfrm>
              <a:off x="3184549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圓角矩形 14"/>
            <p:cNvSpPr/>
            <p:nvPr/>
          </p:nvSpPr>
          <p:spPr>
            <a:xfrm>
              <a:off x="3211795" y="2611306"/>
              <a:ext cx="875758" cy="257461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線上諮商輔導</a:t>
              </a:r>
              <a:endParaRPr 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50141" y="3915884"/>
            <a:ext cx="930250" cy="2340000"/>
            <a:chOff x="4192941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圓角矩形 30"/>
            <p:cNvSpPr/>
            <p:nvPr/>
          </p:nvSpPr>
          <p:spPr>
            <a:xfrm>
              <a:off x="4192941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16"/>
            <p:cNvSpPr/>
            <p:nvPr/>
          </p:nvSpPr>
          <p:spPr>
            <a:xfrm>
              <a:off x="4220187" y="2611306"/>
              <a:ext cx="875758" cy="2574610"/>
            </a:xfrm>
            <a:prstGeom prst="rect">
              <a:avLst/>
            </a:prstGeom>
            <a:solidFill>
              <a:srgbClr val="F2750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預約諮商輔導</a:t>
              </a:r>
              <a:endParaRPr lang="zh-TW" sz="2600" b="1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658532" y="3915884"/>
            <a:ext cx="930250" cy="2340000"/>
            <a:chOff x="5201332" y="2584060"/>
            <a:chExt cx="930250" cy="2629102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圓角矩形 27"/>
            <p:cNvSpPr/>
            <p:nvPr/>
          </p:nvSpPr>
          <p:spPr>
            <a:xfrm>
              <a:off x="5201332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圓角矩形 18"/>
            <p:cNvSpPr/>
            <p:nvPr/>
          </p:nvSpPr>
          <p:spPr>
            <a:xfrm>
              <a:off x="5228578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實地訪問</a:t>
              </a:r>
              <a:endParaRPr 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五邊形 25"/>
          <p:cNvSpPr/>
          <p:nvPr/>
        </p:nvSpPr>
        <p:spPr>
          <a:xfrm>
            <a:off x="6780576" y="1805383"/>
            <a:ext cx="1938641" cy="1368000"/>
          </a:xfrm>
          <a:prstGeom prst="homePlate">
            <a:avLst/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群組 18"/>
          <p:cNvGrpSpPr/>
          <p:nvPr/>
        </p:nvGrpSpPr>
        <p:grpSpPr>
          <a:xfrm>
            <a:off x="6745064" y="3915884"/>
            <a:ext cx="930250" cy="2340000"/>
            <a:chOff x="6287864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圓角矩形 22"/>
            <p:cNvSpPr/>
            <p:nvPr/>
          </p:nvSpPr>
          <p:spPr>
            <a:xfrm>
              <a:off x="6287864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圓角矩形 22"/>
            <p:cNvSpPr/>
            <p:nvPr/>
          </p:nvSpPr>
          <p:spPr>
            <a:xfrm>
              <a:off x="6315110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個案輔導</a:t>
              </a:r>
              <a:endParaRPr lang="zh-TW" sz="2600" b="1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753455" y="3915884"/>
            <a:ext cx="930250" cy="2340000"/>
            <a:chOff x="7296255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圓角矩形 20"/>
            <p:cNvSpPr/>
            <p:nvPr/>
          </p:nvSpPr>
          <p:spPr>
            <a:xfrm>
              <a:off x="7296255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24"/>
            <p:cNvSpPr/>
            <p:nvPr/>
          </p:nvSpPr>
          <p:spPr>
            <a:xfrm>
              <a:off x="7323501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轉介輔導</a:t>
              </a:r>
              <a:endParaRPr lang="zh-TW" sz="2600" b="1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向下箭號 3"/>
          <p:cNvSpPr/>
          <p:nvPr/>
        </p:nvSpPr>
        <p:spPr>
          <a:xfrm>
            <a:off x="2470426" y="3192304"/>
            <a:ext cx="45719" cy="6840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6" name="向下箭號 45"/>
          <p:cNvSpPr/>
          <p:nvPr/>
        </p:nvSpPr>
        <p:spPr>
          <a:xfrm flipH="1">
            <a:off x="7668665" y="3161377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7" name="向下箭號 46"/>
          <p:cNvSpPr/>
          <p:nvPr/>
        </p:nvSpPr>
        <p:spPr>
          <a:xfrm flipH="1">
            <a:off x="5042105" y="3215696"/>
            <a:ext cx="45914" cy="6301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519581" y="1547927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教育部與勞動部共同組成</a:t>
            </a:r>
            <a:endParaRPr lang="zh-TW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6745676" y="1571374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endParaRPr lang="zh-TW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614504" y="1557386"/>
            <a:ext cx="2356550" cy="1800000"/>
          </a:xfrm>
          <a:prstGeom prst="roundRect">
            <a:avLst/>
          </a:prstGeom>
          <a:solidFill>
            <a:srgbClr val="F2750F"/>
          </a:solidFill>
          <a:ln>
            <a:solidFill>
              <a:srgbClr val="F27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</p:txBody>
      </p:sp>
      <p:sp>
        <p:nvSpPr>
          <p:cNvPr id="50" name="標題 1"/>
          <p:cNvSpPr txBox="1">
            <a:spLocks/>
          </p:cNvSpPr>
          <p:nvPr/>
        </p:nvSpPr>
        <p:spPr>
          <a:xfrm>
            <a:off x="0" y="564064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12.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青年職場輔導及追蹤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17356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非學校型態實驗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403717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/>
              <a:t>與學校合作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非</a:t>
            </a:r>
            <a:r>
              <a:rPr lang="zh-TW" altLang="en-US" dirty="0" smtClean="0"/>
              <a:t>與學校合作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686049" y="2210621"/>
            <a:ext cx="2339999" cy="73151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4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種子教師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5659" y="2212172"/>
            <a:ext cx="4754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/>
              <a:t>請設籍學校</a:t>
            </a:r>
            <a:r>
              <a:rPr lang="zh-TW" altLang="en-US" sz="2200" dirty="0"/>
              <a:t>指派相關人員輔導申請書撰寫</a:t>
            </a:r>
            <a:r>
              <a:rPr lang="zh-TW" altLang="en-US" sz="2200" dirty="0" smtClean="0"/>
              <a:t>。</a:t>
            </a:r>
            <a:endParaRPr lang="zh-TW" altLang="en-US" sz="2200" dirty="0"/>
          </a:p>
        </p:txBody>
      </p:sp>
      <p:sp>
        <p:nvSpPr>
          <p:cNvPr id="7" name="五邊形 6"/>
          <p:cNvSpPr/>
          <p:nvPr/>
        </p:nvSpPr>
        <p:spPr>
          <a:xfrm>
            <a:off x="686046" y="3227787"/>
            <a:ext cx="2340001" cy="741562"/>
          </a:xfrm>
          <a:prstGeom prst="homePlate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4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線上申請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54897" y="3269882"/>
            <a:ext cx="4705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/>
              <a:t>學生完成線上申請書填寫後，由設籍學校</a:t>
            </a:r>
            <a:r>
              <a:rPr lang="zh-TW" altLang="en-US" sz="2200" dirty="0"/>
              <a:t>初審</a:t>
            </a:r>
            <a:r>
              <a:rPr lang="zh-TW" altLang="en-US" sz="2200" dirty="0" smtClean="0"/>
              <a:t>推薦。</a:t>
            </a:r>
            <a:endParaRPr lang="zh-TW" altLang="en-US" sz="2200" dirty="0"/>
          </a:p>
        </p:txBody>
      </p:sp>
      <p:sp>
        <p:nvSpPr>
          <p:cNvPr id="10" name="五邊形 9"/>
          <p:cNvSpPr/>
          <p:nvPr/>
        </p:nvSpPr>
        <p:spPr>
          <a:xfrm>
            <a:off x="686046" y="5045737"/>
            <a:ext cx="2339999" cy="73151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4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種子教師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686046" y="6065946"/>
            <a:ext cx="2340001" cy="741562"/>
          </a:xfrm>
          <a:prstGeom prst="homePlate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4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線上申請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54890" y="5045737"/>
            <a:ext cx="4705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/>
              <a:t>由教育主管機關負責或指派所屬學校協助輔導申請書撰寫</a:t>
            </a:r>
          </a:p>
        </p:txBody>
      </p:sp>
      <p:sp>
        <p:nvSpPr>
          <p:cNvPr id="13" name="矩形 12"/>
          <p:cNvSpPr/>
          <p:nvPr/>
        </p:nvSpPr>
        <p:spPr>
          <a:xfrm>
            <a:off x="3254891" y="6048166"/>
            <a:ext cx="4705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/>
              <a:t>學生完成線</a:t>
            </a:r>
            <a:r>
              <a:rPr lang="zh-TW" altLang="en-US" sz="2200" dirty="0" smtClean="0"/>
              <a:t>上申請書填寫</a:t>
            </a:r>
            <a:r>
              <a:rPr lang="zh-TW" altLang="en-US" sz="2200" dirty="0"/>
              <a:t>後，</a:t>
            </a:r>
            <a:r>
              <a:rPr lang="zh-TW" altLang="en-US" sz="2200" dirty="0" smtClean="0"/>
              <a:t>由縣市初審</a:t>
            </a:r>
            <a:r>
              <a:rPr lang="zh-TW" altLang="en-US" sz="2200" dirty="0"/>
              <a:t>推薦。</a:t>
            </a:r>
          </a:p>
        </p:txBody>
      </p:sp>
    </p:spTree>
    <p:extLst>
      <p:ext uri="{BB962C8B-B14F-4D97-AF65-F5344CB8AC3E}">
        <p14:creationId xmlns:p14="http://schemas.microsoft.com/office/powerpoint/2010/main" val="1487647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1" y="51454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非學校型態實驗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線上填報申請書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</a:b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107.2.21-107.3.16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7532" y="1743966"/>
            <a:ext cx="8229600" cy="497751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帳號開通及登入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3300" dirty="0" smtClean="0"/>
              <a:t>3</a:t>
            </a:r>
            <a:r>
              <a:rPr lang="zh-TW" altLang="en-US" sz="3300" dirty="0" smtClean="0"/>
              <a:t>至</a:t>
            </a:r>
            <a:r>
              <a:rPr lang="en-US" altLang="zh-TW" sz="3300" dirty="0" smtClean="0"/>
              <a:t>4</a:t>
            </a:r>
            <a:r>
              <a:rPr lang="zh-TW" altLang="en-US" sz="3300" dirty="0" smtClean="0"/>
              <a:t>月學校或縣市初審</a:t>
            </a:r>
            <a:endParaRPr lang="en-US" altLang="zh-TW" sz="3300" dirty="0" smtClean="0"/>
          </a:p>
          <a:p>
            <a:r>
              <a:rPr lang="en-US" altLang="zh-TW" sz="3300" dirty="0" smtClean="0"/>
              <a:t>5</a:t>
            </a:r>
            <a:r>
              <a:rPr lang="zh-TW" altLang="en-US" sz="3300" dirty="0" smtClean="0"/>
              <a:t>月教育部複審</a:t>
            </a:r>
            <a:endParaRPr lang="en-US" altLang="zh-TW" sz="3300" dirty="0" smtClean="0"/>
          </a:p>
          <a:p>
            <a:r>
              <a:rPr lang="en-US" altLang="zh-TW" sz="3300" dirty="0" smtClean="0"/>
              <a:t>6</a:t>
            </a:r>
            <a:r>
              <a:rPr lang="zh-TW" altLang="en-US" sz="3300" dirty="0" smtClean="0"/>
              <a:t>至</a:t>
            </a:r>
            <a:r>
              <a:rPr lang="en-US" altLang="zh-TW" sz="3300" dirty="0" smtClean="0"/>
              <a:t>8</a:t>
            </a:r>
            <a:r>
              <a:rPr lang="zh-TW" altLang="en-US" sz="3300" dirty="0" smtClean="0"/>
              <a:t>月勞動部就業媒合</a:t>
            </a:r>
            <a:r>
              <a:rPr lang="en-US" altLang="zh-TW" sz="3300" dirty="0" smtClean="0"/>
              <a:t>(107.8.31</a:t>
            </a:r>
            <a:r>
              <a:rPr lang="zh-TW" altLang="en-US" sz="3300" dirty="0" smtClean="0"/>
              <a:t>前完成</a:t>
            </a:r>
            <a:r>
              <a:rPr lang="en-US" altLang="zh-TW" sz="3300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658798" y="2576402"/>
            <a:ext cx="2339999" cy="73151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4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與學校合作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0061" y="2388164"/>
            <a:ext cx="47331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/>
              <a:t>輸入縣市、就讀學校、學生身分證字號及密碼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預設為出生年月日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後登入填報</a:t>
            </a:r>
            <a:endParaRPr lang="zh-TW" altLang="en-US" sz="2200" dirty="0"/>
          </a:p>
        </p:txBody>
      </p:sp>
      <p:sp>
        <p:nvSpPr>
          <p:cNvPr id="7" name="五邊形 6"/>
          <p:cNvSpPr/>
          <p:nvPr/>
        </p:nvSpPr>
        <p:spPr>
          <a:xfrm>
            <a:off x="658796" y="3971566"/>
            <a:ext cx="2340001" cy="741562"/>
          </a:xfrm>
          <a:prstGeom prst="homePlate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4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非與學校合作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0061" y="3600785"/>
            <a:ext cx="45153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/>
              <a:t>進入方案填報系統網頁</a:t>
            </a:r>
            <a:r>
              <a:rPr lang="en-US" altLang="zh-TW" sz="2200" dirty="0" smtClean="0">
                <a:hlinkClick r:id="rId2"/>
              </a:rPr>
              <a:t>https</a:t>
            </a:r>
            <a:r>
              <a:rPr lang="en-US" altLang="zh-TW" sz="2200" dirty="0">
                <a:hlinkClick r:id="rId2"/>
              </a:rPr>
              <a:t>://</a:t>
            </a:r>
            <a:r>
              <a:rPr lang="en-US" altLang="zh-TW" sz="2200" dirty="0" smtClean="0">
                <a:hlinkClick r:id="rId2"/>
              </a:rPr>
              <a:t>young.cloud.ncnu.edu.tw/SignUp</a:t>
            </a:r>
            <a:r>
              <a:rPr lang="zh-TW" altLang="en-US" sz="2200" dirty="0" smtClean="0"/>
              <a:t>下載帳號及密碼申請書，填完後寄</a:t>
            </a:r>
            <a:r>
              <a:rPr lang="en-US" altLang="zh-TW" sz="2200" dirty="0" smtClean="0"/>
              <a:t>youmgcloud@mail.ncnu.edu.tw</a:t>
            </a:r>
            <a:r>
              <a:rPr lang="zh-TW" altLang="en-US" sz="2200" dirty="0" smtClean="0"/>
              <a:t>，帳密開通後，再次進系統填報。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0909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4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24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r="50233"/>
          <a:stretch/>
        </p:blipFill>
        <p:spPr>
          <a:xfrm>
            <a:off x="979208" y="1434386"/>
            <a:ext cx="7200000" cy="20028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50194"/>
          <a:stretch/>
        </p:blipFill>
        <p:spPr>
          <a:xfrm>
            <a:off x="979208" y="3443168"/>
            <a:ext cx="7200000" cy="20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0" y="2996965"/>
            <a:ext cx="9144000" cy="2286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簡報</a:t>
            </a:r>
            <a:r>
              <a:rPr lang="zh-TW" altLang="en-US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結束</a:t>
            </a:r>
            <a:r>
              <a:rPr lang="en-US" altLang="zh-TW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/>
            </a:r>
            <a:br>
              <a:rPr lang="en-US" altLang="zh-TW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</a:br>
            <a:r>
              <a:rPr lang="zh-TW" altLang="en-US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歡迎踴躍參與本方案</a:t>
            </a:r>
            <a:endParaRPr lang="zh-TW" altLang="en-US" sz="4800" b="1" kern="100" dirty="0">
              <a:solidFill>
                <a:srgbClr val="009999"/>
              </a:solidFill>
              <a:latin typeface="華康儷黑 Std W7"/>
              <a:ea typeface="華康儷黑 Std W7"/>
              <a:cs typeface="華康儷黑 Std W7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25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6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ㄧ、前言</a:t>
            </a:r>
            <a:endParaRPr lang="zh-TW" altLang="en-US" sz="4000" b="1" dirty="0">
              <a:solidFill>
                <a:srgbClr val="339FE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11560" y="1700808"/>
            <a:ext cx="7920880" cy="1800200"/>
            <a:chOff x="611560" y="1700808"/>
            <a:chExt cx="7920880" cy="1800200"/>
          </a:xfrm>
        </p:grpSpPr>
        <p:grpSp>
          <p:nvGrpSpPr>
            <p:cNvPr id="4" name="群組 3"/>
            <p:cNvGrpSpPr/>
            <p:nvPr/>
          </p:nvGrpSpPr>
          <p:grpSpPr>
            <a:xfrm>
              <a:off x="611560" y="1700808"/>
              <a:ext cx="7920880" cy="1800200"/>
              <a:chOff x="611560" y="1700808"/>
              <a:chExt cx="7920880" cy="18002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11560" y="1700808"/>
                <a:ext cx="7920880" cy="180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11560" y="1700808"/>
                <a:ext cx="7920880" cy="5040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11560" y="1700808"/>
                <a:ext cx="792088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學習可以分階段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完成</a:t>
                </a:r>
              </a:p>
            </p:txBody>
          </p:sp>
        </p:grpSp>
        <p:sp>
          <p:nvSpPr>
            <p:cNvPr id="5" name="內容版面配置區 8"/>
            <p:cNvSpPr txBox="1">
              <a:spLocks/>
            </p:cNvSpPr>
            <p:nvPr/>
          </p:nvSpPr>
          <p:spPr>
            <a:xfrm>
              <a:off x="1149684" y="2348880"/>
              <a:ext cx="6840000" cy="936104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高等教育體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系，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應該以更開放的態度，珍惜這樣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的年輕人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，並且提供更多的誘因，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吸引青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重返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校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園學習</a:t>
              </a:r>
              <a:endPara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11560" y="3789037"/>
            <a:ext cx="7920880" cy="2700000"/>
            <a:chOff x="611560" y="3789040"/>
            <a:chExt cx="7920880" cy="2231199"/>
          </a:xfrm>
        </p:grpSpPr>
        <p:sp>
          <p:nvSpPr>
            <p:cNvPr id="34" name="矩形 33"/>
            <p:cNvSpPr/>
            <p:nvPr/>
          </p:nvSpPr>
          <p:spPr>
            <a:xfrm>
              <a:off x="611560" y="3789040"/>
              <a:ext cx="7920880" cy="22311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11560" y="3789041"/>
              <a:ext cx="7920880" cy="4164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內容版面配置區 8"/>
            <p:cNvSpPr txBox="1">
              <a:spLocks/>
            </p:cNvSpPr>
            <p:nvPr/>
          </p:nvSpPr>
          <p:spPr>
            <a:xfrm>
              <a:off x="1147315" y="4437111"/>
              <a:ext cx="6840000" cy="13647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教育部為落實總統教育政策，透過跨部會合作推動「青年教育與就業儲蓄帳戶方案」，鼓勵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高中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職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應屆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畢業生透過職場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、學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習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及國際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等體驗，探索並確立人生規劃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方向，再決定就學、就業或創業</a:t>
              </a:r>
              <a:endPara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11560" y="3789041"/>
            <a:ext cx="792088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職場</a:t>
            </a:r>
            <a:r>
              <a:rPr lang="zh-TW" altLang="en-US" sz="2400" b="1" dirty="0" smtClean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、學</a:t>
            </a:r>
            <a:r>
              <a:rPr lang="zh-TW" altLang="en-US" sz="2400" b="1" dirty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習</a:t>
            </a:r>
            <a:r>
              <a:rPr lang="zh-TW" altLang="en-US" sz="2400" b="1" dirty="0" smtClean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及國際體驗</a:t>
            </a:r>
            <a:endParaRPr lang="zh-TW" altLang="en-US" sz="2400" b="1" dirty="0">
              <a:solidFill>
                <a:schemeClr val="bg1"/>
              </a:solidFill>
              <a:latin typeface="華康儷黑 Std W5"/>
              <a:ea typeface="華康儷黑 Std W5"/>
              <a:cs typeface="華康儷黑 Std W5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8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3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7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84401" y="69144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二</a:t>
            </a:r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zh-TW" altLang="en-US" sz="4000" b="1" dirty="0" smtClean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方案目標</a:t>
            </a:r>
            <a:endParaRPr lang="zh-TW" altLang="en-US" sz="4000" b="1" dirty="0">
              <a:solidFill>
                <a:srgbClr val="339FE4"/>
              </a:solidFill>
              <a:latin typeface="華康儷黑 Std W5"/>
              <a:ea typeface="華康儷黑 Std W5"/>
              <a:cs typeface="華康儷黑 Std W5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11560" y="1772816"/>
            <a:ext cx="7920880" cy="1008112"/>
            <a:chOff x="611560" y="1772816"/>
            <a:chExt cx="7920880" cy="1008112"/>
          </a:xfrm>
        </p:grpSpPr>
        <p:sp>
          <p:nvSpPr>
            <p:cNvPr id="7" name="矩形 6"/>
            <p:cNvSpPr/>
            <p:nvPr/>
          </p:nvSpPr>
          <p:spPr>
            <a:xfrm>
              <a:off x="611560" y="177281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內容版面配置區 8"/>
            <p:cNvSpPr txBox="1">
              <a:spLocks/>
            </p:cNvSpPr>
            <p:nvPr/>
          </p:nvSpPr>
          <p:spPr>
            <a:xfrm>
              <a:off x="2051720" y="184482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協助青年適才適性發展，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提供學生職業試探機會，以建立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正確之職業價值觀 </a:t>
              </a: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11560" y="1772816"/>
              <a:ext cx="1224136" cy="1008112"/>
              <a:chOff x="611560" y="1772816"/>
              <a:chExt cx="1224136" cy="100811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11560" y="1772816"/>
                <a:ext cx="1224136" cy="1008112"/>
              </a:xfrm>
              <a:prstGeom prst="rect">
                <a:avLst/>
              </a:prstGeom>
              <a:solidFill>
                <a:srgbClr val="CD2C5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11560" y="2030651"/>
                <a:ext cx="1224136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Hant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目標</a:t>
                </a:r>
                <a:r>
                  <a:rPr lang="en-US" altLang="zh-Hant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</a:t>
                </a: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611560" y="2900941"/>
            <a:ext cx="7920880" cy="1008112"/>
            <a:chOff x="611560" y="2852936"/>
            <a:chExt cx="7920880" cy="1008112"/>
          </a:xfrm>
        </p:grpSpPr>
        <p:sp>
          <p:nvSpPr>
            <p:cNvPr id="18" name="矩形 17"/>
            <p:cNvSpPr/>
            <p:nvPr/>
          </p:nvSpPr>
          <p:spPr>
            <a:xfrm>
              <a:off x="611560" y="285293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1560" y="2852936"/>
              <a:ext cx="1224136" cy="1008112"/>
            </a:xfrm>
            <a:prstGeom prst="rect">
              <a:avLst/>
            </a:prstGeom>
            <a:solidFill>
              <a:srgbClr val="38B7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/>
            <p:cNvSpPr txBox="1">
              <a:spLocks/>
            </p:cNvSpPr>
            <p:nvPr/>
          </p:nvSpPr>
          <p:spPr>
            <a:xfrm>
              <a:off x="2051720" y="292494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培養臺灣傳統技藝及區域產業人才，提升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高中職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畢業生就業率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1560" y="3110771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2</a:t>
              </a:r>
              <a:endParaRPr lang="en-US" altLang="zh-Hant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1560" y="4029066"/>
            <a:ext cx="7920880" cy="1008112"/>
            <a:chOff x="611560" y="4005064"/>
            <a:chExt cx="7920880" cy="1008112"/>
          </a:xfrm>
        </p:grpSpPr>
        <p:sp>
          <p:nvSpPr>
            <p:cNvPr id="23" name="矩形 22"/>
            <p:cNvSpPr/>
            <p:nvPr/>
          </p:nvSpPr>
          <p:spPr>
            <a:xfrm>
              <a:off x="611560" y="4005064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11560" y="4005064"/>
              <a:ext cx="1224136" cy="1008112"/>
            </a:xfrm>
            <a:prstGeom prst="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內容版面配置區 8"/>
            <p:cNvSpPr txBox="1">
              <a:spLocks/>
            </p:cNvSpPr>
            <p:nvPr/>
          </p:nvSpPr>
          <p:spPr>
            <a:xfrm>
              <a:off x="2051720" y="4077072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拓展青年國際體驗學習機會及多元生活體驗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，提升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青年國際競爭力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11560" y="4262899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3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11560" y="5157192"/>
            <a:ext cx="7920880" cy="1008112"/>
            <a:chOff x="611560" y="5157192"/>
            <a:chExt cx="7920880" cy="1008112"/>
          </a:xfrm>
        </p:grpSpPr>
        <p:sp>
          <p:nvSpPr>
            <p:cNvPr id="28" name="矩形 27"/>
            <p:cNvSpPr/>
            <p:nvPr/>
          </p:nvSpPr>
          <p:spPr>
            <a:xfrm>
              <a:off x="611560" y="5157192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1560" y="5157192"/>
              <a:ext cx="1224136" cy="1008112"/>
            </a:xfrm>
            <a:prstGeom prst="rect">
              <a:avLst/>
            </a:prstGeom>
            <a:solidFill>
              <a:srgbClr val="359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內容版面配置區 8"/>
            <p:cNvSpPr txBox="1">
              <a:spLocks/>
            </p:cNvSpPr>
            <p:nvPr/>
          </p:nvSpPr>
          <p:spPr>
            <a:xfrm>
              <a:off x="2051720" y="5264712"/>
              <a:ext cx="6336704" cy="79208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儲備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青年未來接受高等教育及發展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經費，暢通技術人才回流就學管道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11560" y="5415027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4</a:t>
              </a:r>
              <a:endParaRPr lang="en-US" altLang="zh-Hant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4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4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7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pPr>
              <a:defRPr/>
            </a:pPr>
            <a:fld id="{3C305AF2-76B8-43D5-AA81-318FDE0B2A32}" type="slidenum">
              <a:rPr lang="zh-TW" altLang="en-US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40" name="標題 1"/>
          <p:cNvSpPr txBox="1">
            <a:spLocks/>
          </p:cNvSpPr>
          <p:nvPr/>
        </p:nvSpPr>
        <p:spPr>
          <a:xfrm>
            <a:off x="-1" y="6163533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青年教育與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儲蓄帳戶方案架構圖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20178" r="1068" b="19149"/>
          <a:stretch/>
        </p:blipFill>
        <p:spPr>
          <a:xfrm>
            <a:off x="97654" y="1802177"/>
            <a:ext cx="8966445" cy="392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三、</a:t>
            </a:r>
            <a:r>
              <a:rPr lang="zh-TW" altLang="en-US" sz="4000" b="1" dirty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方案說</a:t>
            </a:r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明</a:t>
            </a:r>
            <a:endParaRPr lang="zh-TW" altLang="en-US" sz="4000" b="1" dirty="0">
              <a:solidFill>
                <a:srgbClr val="339FE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8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jpg\擷取_2017_07_04_15_18_36_7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5" y="1506217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jpg\擷取_2017_07_04_15_18_45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66" y="1502862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jpg\擷取_2017_07_04_15_18_50_57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37" y="5602116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jpg\擷取_2017_07_04_15_18_54_62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27" y="1512088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60707" y="4443079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教育部受理申請書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、學校持續輔導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91389" y="1952624"/>
            <a:ext cx="1080000" cy="461685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媒合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機制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企業面試甄選錄用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78640" y="2830513"/>
            <a:ext cx="900000" cy="1524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正式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矩形 27"/>
          <p:cNvSpPr/>
          <p:nvPr/>
        </p:nvSpPr>
        <p:spPr>
          <a:xfrm>
            <a:off x="3600450" y="1957388"/>
            <a:ext cx="1108075" cy="17049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主管機關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認定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</a:t>
            </a:r>
          </a:p>
        </p:txBody>
      </p:sp>
      <p:pic>
        <p:nvPicPr>
          <p:cNvPr id="3087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12" y="4237728"/>
            <a:ext cx="115320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文字方塊 24"/>
          <p:cNvSpPr txBox="1">
            <a:spLocks noChangeArrowheads="1"/>
          </p:cNvSpPr>
          <p:nvPr/>
        </p:nvSpPr>
        <p:spPr bwMode="auto">
          <a:xfrm>
            <a:off x="4828266" y="2368227"/>
            <a:ext cx="144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勞動部彙整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</a:p>
        </p:txBody>
      </p:sp>
      <p:sp>
        <p:nvSpPr>
          <p:cNvPr id="34" name="矩形 33"/>
          <p:cNvSpPr/>
          <p:nvPr/>
        </p:nvSpPr>
        <p:spPr>
          <a:xfrm>
            <a:off x="1255713" y="1952625"/>
            <a:ext cx="1654175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目的事業主管機關主動調查</a:t>
            </a:r>
          </a:p>
        </p:txBody>
      </p:sp>
      <p:sp>
        <p:nvSpPr>
          <p:cNvPr id="35" name="矩形 34"/>
          <p:cNvSpPr/>
          <p:nvPr/>
        </p:nvSpPr>
        <p:spPr>
          <a:xfrm>
            <a:off x="1263650" y="2847975"/>
            <a:ext cx="1655763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個別企業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主動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8" name="向右箭號 37"/>
          <p:cNvSpPr/>
          <p:nvPr/>
        </p:nvSpPr>
        <p:spPr>
          <a:xfrm>
            <a:off x="3048709" y="2353341"/>
            <a:ext cx="432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3094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75" y="3166889"/>
            <a:ext cx="7540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16" y="2314575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425258" y="5748478"/>
            <a:ext cx="1080000" cy="7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畢業生</a:t>
            </a:r>
          </a:p>
        </p:txBody>
      </p:sp>
      <p:pic>
        <p:nvPicPr>
          <p:cNvPr id="3097" name="圖片 20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23" y="5953420"/>
            <a:ext cx="852331" cy="5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文字方塊 2052"/>
          <p:cNvSpPr txBox="1">
            <a:spLocks noChangeArrowheads="1"/>
          </p:cNvSpPr>
          <p:nvPr/>
        </p:nvSpPr>
        <p:spPr bwMode="auto">
          <a:xfrm>
            <a:off x="1263651" y="3656013"/>
            <a:ext cx="1646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月前</a:t>
            </a:r>
          </a:p>
        </p:txBody>
      </p:sp>
      <p:sp>
        <p:nvSpPr>
          <p:cNvPr id="3101" name="文字方塊 3"/>
          <p:cNvSpPr txBox="1">
            <a:spLocks noChangeArrowheads="1"/>
          </p:cNvSpPr>
          <p:nvPr/>
        </p:nvSpPr>
        <p:spPr bwMode="auto">
          <a:xfrm>
            <a:off x="234156" y="1543951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企業端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180975" y="4313237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3103" name="文字方塊 4"/>
          <p:cNvSpPr txBox="1">
            <a:spLocks noChangeArrowheads="1"/>
          </p:cNvSpPr>
          <p:nvPr/>
        </p:nvSpPr>
        <p:spPr bwMode="auto">
          <a:xfrm>
            <a:off x="485775" y="222726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04" name="文字方塊 36"/>
          <p:cNvSpPr txBox="1">
            <a:spLocks noChangeArrowheads="1"/>
          </p:cNvSpPr>
          <p:nvPr/>
        </p:nvSpPr>
        <p:spPr bwMode="auto">
          <a:xfrm>
            <a:off x="487363" y="304165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473967" y="5050022"/>
            <a:ext cx="100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推薦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469517" y="4606886"/>
            <a:ext cx="100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zh-TW" alt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582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「青年就業領航計畫」申請</a:t>
            </a:r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途徑</a:t>
            </a:r>
          </a:p>
        </p:txBody>
      </p:sp>
      <p:sp>
        <p:nvSpPr>
          <p:cNvPr id="33" name="向右箭號 32"/>
          <p:cNvSpPr/>
          <p:nvPr/>
        </p:nvSpPr>
        <p:spPr>
          <a:xfrm>
            <a:off x="3046361" y="3001459"/>
            <a:ext cx="432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36" name="向右箭號 35"/>
          <p:cNvSpPr/>
          <p:nvPr/>
        </p:nvSpPr>
        <p:spPr>
          <a:xfrm>
            <a:off x="4755830" y="2736326"/>
            <a:ext cx="1656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2" name="向右箭號 41"/>
          <p:cNvSpPr/>
          <p:nvPr/>
        </p:nvSpPr>
        <p:spPr>
          <a:xfrm>
            <a:off x="5469713" y="4879216"/>
            <a:ext cx="1008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2815265" y="4879213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4" name="向右箭號 43"/>
          <p:cNvSpPr/>
          <p:nvPr/>
        </p:nvSpPr>
        <p:spPr>
          <a:xfrm>
            <a:off x="7614924" y="3568513"/>
            <a:ext cx="216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12754" y="4743021"/>
            <a:ext cx="900000" cy="96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20622" y="4001595"/>
            <a:ext cx="534389" cy="540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9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6</a:t>
            </a:fld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037067" y="4443079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98" y="6105821"/>
            <a:ext cx="717771" cy="615654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4145106" y="4879542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6411830" y="5376736"/>
            <a:ext cx="1231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6-8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zh-TW" alt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48" name="圖片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矩形 40"/>
          <p:cNvSpPr/>
          <p:nvPr/>
        </p:nvSpPr>
        <p:spPr>
          <a:xfrm>
            <a:off x="1479486" y="4443079"/>
            <a:ext cx="1296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意願調查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上申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        </a:t>
            </a:r>
            <a:endPara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21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16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 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9360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90691" y="2278561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教育部青年署受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理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輔導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86077" y="2263951"/>
            <a:ext cx="1080000" cy="23400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計畫開始執行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681175" y="3801655"/>
            <a:ext cx="1086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畢業生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792085" y="1620043"/>
            <a:ext cx="1120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端</a:t>
            </a: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984143" y="3511129"/>
            <a:ext cx="108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989603" y="3055349"/>
            <a:ext cx="108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184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</a:t>
            </a:r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體驗學習</a:t>
            </a:r>
            <a:r>
              <a:rPr lang="zh-TW" altLang="en-US" sz="2900" b="1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計畫」申請</a:t>
            </a:r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途徑</a:t>
            </a:r>
          </a:p>
        </p:txBody>
      </p:sp>
      <p:sp>
        <p:nvSpPr>
          <p:cNvPr id="42" name="向右箭號 41"/>
          <p:cNvSpPr/>
          <p:nvPr/>
        </p:nvSpPr>
        <p:spPr>
          <a:xfrm>
            <a:off x="5997304" y="3329277"/>
            <a:ext cx="1080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3278982" y="3331933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732745" y="2395311"/>
            <a:ext cx="1125770" cy="120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496" y="1615823"/>
            <a:ext cx="534389" cy="540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7</a:t>
            </a:fld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26690" y="2267774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04" y="4747069"/>
            <a:ext cx="717771" cy="679348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4644091" y="3330896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08" y="4878513"/>
            <a:ext cx="1440000" cy="13803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25" y="1259873"/>
            <a:ext cx="826888" cy="1004078"/>
          </a:xfrm>
          <a:prstGeom prst="rect">
            <a:avLst/>
          </a:prstGeom>
        </p:spPr>
      </p:pic>
      <p:pic>
        <p:nvPicPr>
          <p:cNvPr id="22" name="圖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1949072" y="2264655"/>
            <a:ext cx="1296000" cy="235390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意願調查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上申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        </a:t>
            </a:r>
            <a:endPara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21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16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 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10762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0" y="69144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四、實施方式</a:t>
            </a:r>
          </a:p>
        </p:txBody>
      </p:sp>
      <p:grpSp>
        <p:nvGrpSpPr>
          <p:cNvPr id="139" name="群組 138"/>
          <p:cNvGrpSpPr/>
          <p:nvPr/>
        </p:nvGrpSpPr>
        <p:grpSpPr>
          <a:xfrm>
            <a:off x="716024" y="2976951"/>
            <a:ext cx="7830590" cy="510961"/>
            <a:chOff x="449692" y="2780928"/>
            <a:chExt cx="7830590" cy="510961"/>
          </a:xfrm>
        </p:grpSpPr>
        <p:grpSp>
          <p:nvGrpSpPr>
            <p:cNvPr id="46" name="群組 45"/>
            <p:cNvGrpSpPr/>
            <p:nvPr/>
          </p:nvGrpSpPr>
          <p:grpSpPr>
            <a:xfrm>
              <a:off x="449692" y="2780928"/>
              <a:ext cx="3444076" cy="502083"/>
              <a:chOff x="790698" y="1893205"/>
              <a:chExt cx="3444076" cy="502083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790698" y="1893205"/>
                <a:ext cx="3444076" cy="502083"/>
                <a:chOff x="3463746" y="1844824"/>
                <a:chExt cx="34440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9" name="平行四邊形 48"/>
                <p:cNvSpPr/>
                <p:nvPr/>
              </p:nvSpPr>
              <p:spPr>
                <a:xfrm>
                  <a:off x="3695568" y="1844824"/>
                  <a:ext cx="32122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0" name="平行四邊形 4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900450" y="1925312"/>
                <a:ext cx="3199405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4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   生涯</a:t>
                </a:r>
                <a:r>
                  <a:rPr lang="zh-TW" altLang="en-US" sz="220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輔導</a:t>
                </a:r>
                <a:r>
                  <a:rPr lang="zh-TW" altLang="en-US" sz="220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及申請作業   </a:t>
                </a:r>
                <a:endParaRPr lang="zh-TW" altLang="en-US" sz="2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3922406" y="2786401"/>
              <a:ext cx="2094258" cy="505488"/>
              <a:chOff x="4027772" y="2786401"/>
              <a:chExt cx="2094258" cy="505488"/>
            </a:xfrm>
          </p:grpSpPr>
          <p:grpSp>
            <p:nvGrpSpPr>
              <p:cNvPr id="52" name="群組 51"/>
              <p:cNvGrpSpPr/>
              <p:nvPr/>
            </p:nvGrpSpPr>
            <p:grpSpPr>
              <a:xfrm>
                <a:off x="4027772" y="2789806"/>
                <a:ext cx="2094258" cy="502083"/>
                <a:chOff x="4767732" y="1853702"/>
                <a:chExt cx="1995962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4" name="平行四邊形 53"/>
                <p:cNvSpPr/>
                <p:nvPr/>
              </p:nvSpPr>
              <p:spPr>
                <a:xfrm>
                  <a:off x="4857940" y="1853702"/>
                  <a:ext cx="19057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平行四邊形 54"/>
                <p:cNvSpPr/>
                <p:nvPr/>
              </p:nvSpPr>
              <p:spPr>
                <a:xfrm>
                  <a:off x="4767732" y="1853702"/>
                  <a:ext cx="589601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3" name="矩形 52"/>
              <p:cNvSpPr/>
              <p:nvPr/>
            </p:nvSpPr>
            <p:spPr>
              <a:xfrm>
                <a:off x="4155910" y="2786401"/>
                <a:ext cx="18675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5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審查方式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56" name="群組 55"/>
            <p:cNvGrpSpPr/>
            <p:nvPr/>
          </p:nvGrpSpPr>
          <p:grpSpPr>
            <a:xfrm>
              <a:off x="6077536" y="2780928"/>
              <a:ext cx="2202746" cy="506522"/>
              <a:chOff x="812678" y="1893205"/>
              <a:chExt cx="2202746" cy="506522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812678" y="1893205"/>
                <a:ext cx="2122897" cy="502083"/>
                <a:chOff x="3485726" y="1844824"/>
                <a:chExt cx="212289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9" name="平行四邊形 58"/>
                <p:cNvSpPr/>
                <p:nvPr/>
              </p:nvSpPr>
              <p:spPr>
                <a:xfrm>
                  <a:off x="3500261" y="1844824"/>
                  <a:ext cx="2108362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0" name="平行四邊形 59"/>
                <p:cNvSpPr/>
                <p:nvPr/>
              </p:nvSpPr>
              <p:spPr>
                <a:xfrm>
                  <a:off x="348572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8" name="矩形 57"/>
              <p:cNvSpPr/>
              <p:nvPr/>
            </p:nvSpPr>
            <p:spPr>
              <a:xfrm>
                <a:off x="915910" y="1934984"/>
                <a:ext cx="209951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6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就學配套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37" name="群組 136"/>
          <p:cNvGrpSpPr/>
          <p:nvPr/>
        </p:nvGrpSpPr>
        <p:grpSpPr>
          <a:xfrm>
            <a:off x="1784323" y="4749536"/>
            <a:ext cx="7025308" cy="502083"/>
            <a:chOff x="449692" y="4509120"/>
            <a:chExt cx="7025308" cy="502083"/>
          </a:xfrm>
        </p:grpSpPr>
        <p:grpSp>
          <p:nvGrpSpPr>
            <p:cNvPr id="93" name="群組 92"/>
            <p:cNvGrpSpPr/>
            <p:nvPr/>
          </p:nvGrpSpPr>
          <p:grpSpPr>
            <a:xfrm>
              <a:off x="449692" y="4509120"/>
              <a:ext cx="3693251" cy="502083"/>
              <a:chOff x="431225" y="4509120"/>
              <a:chExt cx="3693251" cy="502083"/>
            </a:xfrm>
          </p:grpSpPr>
          <p:grpSp>
            <p:nvGrpSpPr>
              <p:cNvPr id="92" name="群組 91"/>
              <p:cNvGrpSpPr/>
              <p:nvPr/>
            </p:nvGrpSpPr>
            <p:grpSpPr>
              <a:xfrm>
                <a:off x="431225" y="4509120"/>
                <a:ext cx="3309157" cy="502083"/>
                <a:chOff x="431225" y="4509120"/>
                <a:chExt cx="330915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79" name="平行四邊形 78"/>
                <p:cNvSpPr/>
                <p:nvPr/>
              </p:nvSpPr>
              <p:spPr>
                <a:xfrm>
                  <a:off x="663048" y="4509120"/>
                  <a:ext cx="307733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0" name="平行四邊形 79"/>
                <p:cNvSpPr/>
                <p:nvPr/>
              </p:nvSpPr>
              <p:spPr>
                <a:xfrm>
                  <a:off x="431225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78" name="矩形 77"/>
              <p:cNvSpPr/>
              <p:nvPr/>
            </p:nvSpPr>
            <p:spPr>
              <a:xfrm>
                <a:off x="540978" y="4514593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體驗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期間進修方式</a:t>
                </a:r>
              </a:p>
            </p:txBody>
          </p:sp>
        </p:grpSp>
        <p:grpSp>
          <p:nvGrpSpPr>
            <p:cNvPr id="94" name="群組 93"/>
            <p:cNvGrpSpPr/>
            <p:nvPr/>
          </p:nvGrpSpPr>
          <p:grpSpPr>
            <a:xfrm>
              <a:off x="3781743" y="4509120"/>
              <a:ext cx="3693257" cy="502083"/>
              <a:chOff x="-181340" y="4509120"/>
              <a:chExt cx="3693257" cy="50208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-181340" y="4509120"/>
                <a:ext cx="2234921" cy="502083"/>
                <a:chOff x="-181340" y="4509120"/>
                <a:chExt cx="2234921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97" name="平行四邊形 96"/>
                <p:cNvSpPr/>
                <p:nvPr/>
              </p:nvSpPr>
              <p:spPr>
                <a:xfrm>
                  <a:off x="423350" y="4509120"/>
                  <a:ext cx="1630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8" name="平行四邊形 97"/>
                <p:cNvSpPr/>
                <p:nvPr/>
              </p:nvSpPr>
              <p:spPr>
                <a:xfrm>
                  <a:off x="-181340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96" name="矩形 95"/>
              <p:cNvSpPr/>
              <p:nvPr/>
            </p:nvSpPr>
            <p:spPr>
              <a:xfrm>
                <a:off x="-71581" y="4532699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11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兵役配套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59" name="群組 158"/>
          <p:cNvGrpSpPr/>
          <p:nvPr/>
        </p:nvGrpSpPr>
        <p:grpSpPr>
          <a:xfrm>
            <a:off x="716024" y="2069637"/>
            <a:ext cx="7481138" cy="502083"/>
            <a:chOff x="449692" y="2221398"/>
            <a:chExt cx="7481138" cy="502083"/>
          </a:xfrm>
        </p:grpSpPr>
        <p:grpSp>
          <p:nvGrpSpPr>
            <p:cNvPr id="41" name="群組 40"/>
            <p:cNvGrpSpPr/>
            <p:nvPr/>
          </p:nvGrpSpPr>
          <p:grpSpPr>
            <a:xfrm>
              <a:off x="5292078" y="2221398"/>
              <a:ext cx="2638752" cy="502083"/>
              <a:chOff x="27220" y="1893205"/>
              <a:chExt cx="2638752" cy="502083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27220" y="1893205"/>
                <a:ext cx="2638752" cy="502083"/>
                <a:chOff x="3463746" y="1844824"/>
                <a:chExt cx="2638752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4" name="平行四邊形 43"/>
                <p:cNvSpPr/>
                <p:nvPr/>
              </p:nvSpPr>
              <p:spPr>
                <a:xfrm>
                  <a:off x="3695567" y="1844824"/>
                  <a:ext cx="24069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平行四邊形 44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3" name="矩形 42"/>
              <p:cNvSpPr/>
              <p:nvPr/>
            </p:nvSpPr>
            <p:spPr>
              <a:xfrm>
                <a:off x="190236" y="1898678"/>
                <a:ext cx="2408047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名額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推薦機制</a:t>
                </a:r>
              </a:p>
            </p:txBody>
          </p:sp>
        </p:grpSp>
        <p:grpSp>
          <p:nvGrpSpPr>
            <p:cNvPr id="99" name="群組 98"/>
            <p:cNvGrpSpPr/>
            <p:nvPr/>
          </p:nvGrpSpPr>
          <p:grpSpPr>
            <a:xfrm>
              <a:off x="449692" y="2221398"/>
              <a:ext cx="2075873" cy="502083"/>
              <a:chOff x="790698" y="1893205"/>
              <a:chExt cx="2075873" cy="502083"/>
            </a:xfrm>
          </p:grpSpPr>
          <p:grpSp>
            <p:nvGrpSpPr>
              <p:cNvPr id="100" name="群組 99"/>
              <p:cNvGrpSpPr/>
              <p:nvPr/>
            </p:nvGrpSpPr>
            <p:grpSpPr>
              <a:xfrm>
                <a:off x="790698" y="1893205"/>
                <a:ext cx="2073053" cy="502083"/>
                <a:chOff x="3463746" y="1844824"/>
                <a:chExt cx="207305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2" name="平行四邊形 101"/>
                <p:cNvSpPr/>
                <p:nvPr/>
              </p:nvSpPr>
              <p:spPr>
                <a:xfrm>
                  <a:off x="3695568" y="1844824"/>
                  <a:ext cx="1841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3" name="平行四邊形 102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900451" y="1898678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mr-IN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zh-TW" altLang="mr-IN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方案</a:t>
                </a:r>
                <a:r>
                  <a:rPr lang="zh-TW" altLang="mr-IN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對象</a:t>
                </a:r>
              </a:p>
            </p:txBody>
          </p:sp>
        </p:grpSp>
        <p:grpSp>
          <p:nvGrpSpPr>
            <p:cNvPr id="116" name="群組 115"/>
            <p:cNvGrpSpPr/>
            <p:nvPr/>
          </p:nvGrpSpPr>
          <p:grpSpPr>
            <a:xfrm>
              <a:off x="2554203" y="2221398"/>
              <a:ext cx="3363861" cy="502083"/>
              <a:chOff x="2659569" y="2780928"/>
              <a:chExt cx="3363861" cy="502083"/>
            </a:xfrm>
          </p:grpSpPr>
          <p:grpSp>
            <p:nvGrpSpPr>
              <p:cNvPr id="117" name="群組 116"/>
              <p:cNvGrpSpPr/>
              <p:nvPr/>
            </p:nvGrpSpPr>
            <p:grpSpPr>
              <a:xfrm>
                <a:off x="2659569" y="2780928"/>
                <a:ext cx="2665868" cy="502083"/>
                <a:chOff x="3463746" y="1844824"/>
                <a:chExt cx="254074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19" name="平行四邊形 118"/>
                <p:cNvSpPr/>
                <p:nvPr/>
              </p:nvSpPr>
              <p:spPr>
                <a:xfrm>
                  <a:off x="3695569" y="1844824"/>
                  <a:ext cx="230892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0" name="平行四邊形 11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8" name="矩形 117"/>
              <p:cNvSpPr/>
              <p:nvPr/>
            </p:nvSpPr>
            <p:spPr>
              <a:xfrm>
                <a:off x="2774726" y="2786401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2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培訓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種子教師</a:t>
                </a:r>
              </a:p>
            </p:txBody>
          </p:sp>
        </p:grpSp>
      </p:grpSp>
      <p:grpSp>
        <p:nvGrpSpPr>
          <p:cNvPr id="138" name="群組 137"/>
          <p:cNvGrpSpPr/>
          <p:nvPr/>
        </p:nvGrpSpPr>
        <p:grpSpPr>
          <a:xfrm>
            <a:off x="1395028" y="3897686"/>
            <a:ext cx="6367428" cy="502083"/>
            <a:chOff x="449694" y="3645024"/>
            <a:chExt cx="6367428" cy="502083"/>
          </a:xfrm>
        </p:grpSpPr>
        <p:grpSp>
          <p:nvGrpSpPr>
            <p:cNvPr id="104" name="群組 103"/>
            <p:cNvGrpSpPr/>
            <p:nvPr/>
          </p:nvGrpSpPr>
          <p:grpSpPr>
            <a:xfrm>
              <a:off x="2559656" y="3645024"/>
              <a:ext cx="2102509" cy="502083"/>
              <a:chOff x="-590437" y="1893205"/>
              <a:chExt cx="2102509" cy="502083"/>
            </a:xfrm>
          </p:grpSpPr>
          <p:grpSp>
            <p:nvGrpSpPr>
              <p:cNvPr id="105" name="群組 104"/>
              <p:cNvGrpSpPr/>
              <p:nvPr/>
            </p:nvGrpSpPr>
            <p:grpSpPr>
              <a:xfrm>
                <a:off x="-590437" y="1893205"/>
                <a:ext cx="2075876" cy="502083"/>
                <a:chOff x="2082611" y="1844824"/>
                <a:chExt cx="20758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7" name="平行四邊形 106"/>
                <p:cNvSpPr/>
                <p:nvPr/>
              </p:nvSpPr>
              <p:spPr>
                <a:xfrm>
                  <a:off x="2314436" y="1844824"/>
                  <a:ext cx="184405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8" name="平行四邊形 107"/>
                <p:cNvSpPr/>
                <p:nvPr/>
              </p:nvSpPr>
              <p:spPr>
                <a:xfrm>
                  <a:off x="2082611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>
                <a:off x="-454048" y="1907731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8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優質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職缺</a:t>
                </a:r>
              </a:p>
            </p:txBody>
          </p:sp>
        </p:grpSp>
        <p:grpSp>
          <p:nvGrpSpPr>
            <p:cNvPr id="126" name="群組 125"/>
            <p:cNvGrpSpPr/>
            <p:nvPr/>
          </p:nvGrpSpPr>
          <p:grpSpPr>
            <a:xfrm>
              <a:off x="449694" y="3645024"/>
              <a:ext cx="3363859" cy="502083"/>
              <a:chOff x="2659571" y="2780928"/>
              <a:chExt cx="3363859" cy="502083"/>
            </a:xfrm>
          </p:grpSpPr>
          <p:grpSp>
            <p:nvGrpSpPr>
              <p:cNvPr id="127" name="群組 126"/>
              <p:cNvGrpSpPr/>
              <p:nvPr/>
            </p:nvGrpSpPr>
            <p:grpSpPr>
              <a:xfrm>
                <a:off x="2659571" y="2780928"/>
                <a:ext cx="2043240" cy="502083"/>
                <a:chOff x="3463746" y="1844824"/>
                <a:chExt cx="1947338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29" name="平行四邊形 128"/>
                <p:cNvSpPr/>
                <p:nvPr/>
              </p:nvSpPr>
              <p:spPr>
                <a:xfrm>
                  <a:off x="3695569" y="1844824"/>
                  <a:ext cx="1715515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0" name="平行四邊形 12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8" name="矩形 127"/>
              <p:cNvSpPr/>
              <p:nvPr/>
            </p:nvSpPr>
            <p:spPr>
              <a:xfrm>
                <a:off x="2774726" y="2813560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7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儲蓄帳戶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131" name="群組 130"/>
            <p:cNvGrpSpPr/>
            <p:nvPr/>
          </p:nvGrpSpPr>
          <p:grpSpPr>
            <a:xfrm>
              <a:off x="4714615" y="3645024"/>
              <a:ext cx="2102507" cy="502083"/>
              <a:chOff x="-821428" y="1893205"/>
              <a:chExt cx="2102507" cy="502083"/>
            </a:xfrm>
          </p:grpSpPr>
          <p:grpSp>
            <p:nvGrpSpPr>
              <p:cNvPr id="132" name="群組 131"/>
              <p:cNvGrpSpPr/>
              <p:nvPr/>
            </p:nvGrpSpPr>
            <p:grpSpPr>
              <a:xfrm>
                <a:off x="-821428" y="1893205"/>
                <a:ext cx="2080585" cy="502083"/>
                <a:chOff x="1851620" y="1844824"/>
                <a:chExt cx="2080585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4" name="平行四邊形 133"/>
                <p:cNvSpPr/>
                <p:nvPr/>
              </p:nvSpPr>
              <p:spPr>
                <a:xfrm>
                  <a:off x="1952205" y="1844824"/>
                  <a:ext cx="198000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5" name="平行四邊形 134"/>
                <p:cNvSpPr/>
                <p:nvPr/>
              </p:nvSpPr>
              <p:spPr>
                <a:xfrm>
                  <a:off x="1851620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3" name="矩形 132"/>
              <p:cNvSpPr/>
              <p:nvPr/>
            </p:nvSpPr>
            <p:spPr>
              <a:xfrm>
                <a:off x="-685041" y="1916784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9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職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缺媒合</a:t>
                </a: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8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64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平行四邊形 64"/>
          <p:cNvSpPr/>
          <p:nvPr/>
        </p:nvSpPr>
        <p:spPr>
          <a:xfrm>
            <a:off x="3384898" y="5597233"/>
            <a:ext cx="3060000" cy="502083"/>
          </a:xfrm>
          <a:prstGeom prst="parallelogram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平行四邊形 65"/>
          <p:cNvSpPr/>
          <p:nvPr/>
        </p:nvSpPr>
        <p:spPr>
          <a:xfrm>
            <a:off x="2789261" y="5597233"/>
            <a:ext cx="729918" cy="502083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99013" y="5636131"/>
            <a:ext cx="3332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12    </a:t>
            </a:r>
            <a:r>
              <a:rPr lang="zh-TW" altLang="en-US" sz="2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青年職場輔導及追蹤</a:t>
            </a:r>
            <a:endParaRPr lang="zh-TW" altLang="en-US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2185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31213" y="1323048"/>
            <a:ext cx="8293687" cy="4668482"/>
            <a:chOff x="1188230" y="1404532"/>
            <a:chExt cx="6894563" cy="4668482"/>
          </a:xfrm>
        </p:grpSpPr>
        <p:sp>
          <p:nvSpPr>
            <p:cNvPr id="13" name="內容版面配置區 8"/>
            <p:cNvSpPr txBox="1">
              <a:spLocks/>
            </p:cNvSpPr>
            <p:nvPr/>
          </p:nvSpPr>
          <p:spPr>
            <a:xfrm>
              <a:off x="1188230" y="2592480"/>
              <a:ext cx="2546252" cy="158400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zh-TW" altLang="en-US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高級中等學校</a:t>
              </a:r>
              <a:endParaRPr lang="en-US" altLang="zh-TW" sz="24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ctr">
                <a:buNone/>
              </a:pPr>
              <a:r>
                <a:rPr lang="zh-TW" altLang="en-US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每學年度</a:t>
              </a:r>
              <a:r>
                <a:rPr lang="zh-TW" altLang="zh-TW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應屆畢業生</a:t>
              </a:r>
            </a:p>
          </p:txBody>
        </p:sp>
        <p:sp>
          <p:nvSpPr>
            <p:cNvPr id="34" name="內容版面配置區 8"/>
            <p:cNvSpPr txBox="1">
              <a:spLocks/>
            </p:cNvSpPr>
            <p:nvPr/>
          </p:nvSpPr>
          <p:spPr>
            <a:xfrm>
              <a:off x="5586418" y="3409269"/>
              <a:ext cx="2496375" cy="143957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產學攜手合作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計畫（教育部）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雙軌訓練旗艦計畫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（勞動部）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產學訓合作訓練（勞動部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681" y="1404532"/>
              <a:ext cx="1650936" cy="4668482"/>
            </a:xfrm>
            <a:prstGeom prst="rect">
              <a:avLst/>
            </a:prstGeom>
          </p:spPr>
        </p:pic>
        <p:grpSp>
          <p:nvGrpSpPr>
            <p:cNvPr id="22" name="群組 21"/>
            <p:cNvGrpSpPr/>
            <p:nvPr/>
          </p:nvGrpSpPr>
          <p:grpSpPr>
            <a:xfrm>
              <a:off x="2456003" y="3863428"/>
              <a:ext cx="1308577" cy="359175"/>
              <a:chOff x="2548075" y="3916714"/>
              <a:chExt cx="1308577" cy="359175"/>
            </a:xfrm>
          </p:grpSpPr>
          <p:cxnSp>
            <p:nvCxnSpPr>
              <p:cNvPr id="14" name="直線接點 13"/>
              <p:cNvCxnSpPr/>
              <p:nvPr/>
            </p:nvCxnSpPr>
            <p:spPr>
              <a:xfrm>
                <a:off x="2548075" y="4275889"/>
                <a:ext cx="1308577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箭頭接點 20"/>
              <p:cNvCxnSpPr/>
              <p:nvPr/>
            </p:nvCxnSpPr>
            <p:spPr>
              <a:xfrm flipV="1">
                <a:off x="2548075" y="3916714"/>
                <a:ext cx="0" cy="359175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群組 37"/>
            <p:cNvGrpSpPr/>
            <p:nvPr/>
          </p:nvGrpSpPr>
          <p:grpSpPr>
            <a:xfrm flipH="1">
              <a:off x="5463617" y="3043371"/>
              <a:ext cx="1308577" cy="360000"/>
              <a:chOff x="2588461" y="3330337"/>
              <a:chExt cx="1308577" cy="360000"/>
            </a:xfrm>
          </p:grpSpPr>
          <p:cxnSp>
            <p:nvCxnSpPr>
              <p:cNvPr id="39" name="直線接點 38"/>
              <p:cNvCxnSpPr/>
              <p:nvPr/>
            </p:nvCxnSpPr>
            <p:spPr>
              <a:xfrm>
                <a:off x="2588461" y="3330345"/>
                <a:ext cx="1308577" cy="0"/>
              </a:xfrm>
              <a:prstGeom prst="line">
                <a:avLst/>
              </a:prstGeom>
              <a:ln>
                <a:solidFill>
                  <a:srgbClr val="139B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箭頭接點 39"/>
              <p:cNvCxnSpPr/>
              <p:nvPr/>
            </p:nvCxnSpPr>
            <p:spPr>
              <a:xfrm flipH="1">
                <a:off x="2588461" y="3330337"/>
                <a:ext cx="0" cy="36000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標題 1"/>
          <p:cNvSpPr txBox="1">
            <a:spLocks/>
          </p:cNvSpPr>
          <p:nvPr/>
        </p:nvSpPr>
        <p:spPr>
          <a:xfrm>
            <a:off x="0" y="56249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方案對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象</a:t>
            </a:r>
          </a:p>
        </p:txBody>
      </p:sp>
      <p:sp>
        <p:nvSpPr>
          <p:cNvPr id="28" name="矩形 27"/>
          <p:cNvSpPr/>
          <p:nvPr/>
        </p:nvSpPr>
        <p:spPr>
          <a:xfrm>
            <a:off x="3894174" y="2712062"/>
            <a:ext cx="628630" cy="89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對</a:t>
            </a:r>
          </a:p>
          <a:p>
            <a:pPr lvl="0"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象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06035" y="2712059"/>
            <a:ext cx="628630" cy="89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排</a:t>
            </a:r>
          </a:p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1424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9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7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82093" y="4255900"/>
            <a:ext cx="31191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部普通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部普通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高中學術學程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高中專門學程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部專業群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部專業群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技能學程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教合作班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學校型態實驗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學校型態實驗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與學校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境外學校</a:t>
            </a:r>
            <a:endParaRPr lang="en-US" altLang="zh-TW" sz="1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矯正學校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16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6667</TotalTime>
  <Words>2313</Words>
  <Application>Microsoft Office PowerPoint</Application>
  <PresentationFormat>如螢幕大小 (4:3)</PresentationFormat>
  <Paragraphs>401</Paragraphs>
  <Slides>25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 華康</vt:lpstr>
      <vt:lpstr>華康儷黑 Std W3</vt:lpstr>
      <vt:lpstr>華康儷黑 Std W5</vt:lpstr>
      <vt:lpstr>華康儷黑 Std W7</vt:lpstr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非學校型態實驗教育</vt:lpstr>
      <vt:lpstr>非學校型態實驗教育-線上填報申請書 107.2.21-107.3.16</vt:lpstr>
      <vt:lpstr>PowerPoint 簡報</vt:lpstr>
      <vt:lpstr>簡報結束 歡迎踴躍參與本方案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青年教育與就業儲蓄帳戶方案規劃構想</dc:title>
  <dc:creator>moejsmpc</dc:creator>
  <cp:lastModifiedBy>王湘月</cp:lastModifiedBy>
  <cp:revision>621</cp:revision>
  <cp:lastPrinted>2018-02-22T04:21:37Z</cp:lastPrinted>
  <dcterms:created xsi:type="dcterms:W3CDTF">2016-12-28T01:40:17Z</dcterms:created>
  <dcterms:modified xsi:type="dcterms:W3CDTF">2018-02-22T09:38:04Z</dcterms:modified>
</cp:coreProperties>
</file>